
<file path=[Content_Types].xml><?xml version="1.0" encoding="utf-8"?>
<Types xmlns="http://schemas.openxmlformats.org/package/2006/content-types"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7" r:id="rId4"/>
  </p:sldMasterIdLst>
  <p:notesMasterIdLst>
    <p:notesMasterId r:id="rId20"/>
  </p:notesMasterIdLst>
  <p:handoutMasterIdLst>
    <p:handoutMasterId r:id="rId21"/>
  </p:handoutMasterIdLst>
  <p:sldIdLst>
    <p:sldId id="292" r:id="rId5"/>
    <p:sldId id="296" r:id="rId6"/>
    <p:sldId id="297" r:id="rId7"/>
    <p:sldId id="298" r:id="rId8"/>
    <p:sldId id="299" r:id="rId9"/>
    <p:sldId id="300" r:id="rId10"/>
    <p:sldId id="301" r:id="rId11"/>
    <p:sldId id="302" r:id="rId12"/>
    <p:sldId id="303" r:id="rId13"/>
    <p:sldId id="304" r:id="rId14"/>
    <p:sldId id="305" r:id="rId15"/>
    <p:sldId id="306" r:id="rId16"/>
    <p:sldId id="307" r:id="rId17"/>
    <p:sldId id="293" r:id="rId18"/>
    <p:sldId id="308" r:id="rId19"/>
  </p:sldIdLst>
  <p:sldSz cx="12192000" cy="6858000"/>
  <p:notesSz cx="7099300" cy="10234613"/>
  <p:defaultTextStyle>
    <a:defPPr rtl="0"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3773"/>
    <a:srgbClr val="E98B0D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39" autoAdjust="0"/>
  </p:normalViewPr>
  <p:slideViewPr>
    <p:cSldViewPr snapToGrid="0">
      <p:cViewPr varScale="1">
        <p:scale>
          <a:sx n="116" d="100"/>
          <a:sy n="116" d="100"/>
        </p:scale>
        <p:origin x="-336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3798" y="72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xmlns="" id="{623AA0E9-8CD0-4A6E-A65E-A06028B83FE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pPr rtl="0"/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xmlns="" id="{D5E2408B-C9AB-4665-AC99-B057BD0A43D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1294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pPr rtl="0"/>
            <a:fld id="{36FC0A7B-6666-4F41-AD03-C74B76B10001}" type="datetime1">
              <a:rPr lang="it-IT" smtClean="0"/>
              <a:pPr rtl="0"/>
              <a:t>03/04/2024</a:t>
            </a:fld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xmlns="" id="{8CD1B215-531B-4869-BD98-BD3B1390B1C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pPr rtl="0"/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xmlns="" id="{60B53F21-4D67-455D-8074-E9E6EC26FAC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pPr rtl="0"/>
            <a:fld id="{952858E0-3D38-47B7-97D4-4FE08D90D359}" type="slidenum">
              <a:rPr lang="it-IT" smtClean="0"/>
              <a:pPr rtl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xmlns="" val="28214433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pPr rtl="0"/>
            <a:endParaRPr lang="it-IT" noProof="0" dirty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110E367B-2E0B-461C-8280-86016408BD7C}" type="datetime1">
              <a:rPr lang="it-IT" smtClean="0"/>
              <a:pPr/>
              <a:t>03/04/2024</a:t>
            </a:fld>
            <a:endParaRPr lang="it-IT" dirty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pPr rtl="0"/>
            <a:endParaRPr lang="it-IT" noProof="0" dirty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709930" y="4925407"/>
            <a:ext cx="5679440" cy="4029879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 rtl="0"/>
            <a:r>
              <a:rPr lang="it-IT" noProof="0" dirty="0"/>
              <a:t>Fare clic per modificare gli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pPr rtl="0"/>
            <a:endParaRPr lang="it-IT" noProof="0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pPr rtl="0"/>
            <a:fld id="{284ECAD9-32EE-4091-BDA5-6BD15ACC5E58}" type="slidenum">
              <a:rPr lang="it-IT" noProof="0" smtClean="0"/>
              <a:pPr rtl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xmlns="" val="11066189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immagine 9">
            <a:extLst>
              <a:ext uri="{FF2B5EF4-FFF2-40B4-BE49-F238E27FC236}">
                <a16:creationId xmlns:a16="http://schemas.microsoft.com/office/drawing/2014/main" xmlns="" id="{D1D313A2-A4D4-40DF-A0C2-C29F6416852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4DB44FF-F9B4-4E5D-9888-DD07079D4562}" type="datetime1">
              <a:rPr lang="it-IT" noProof="0" smtClean="0"/>
              <a:pPr rtl="0"/>
              <a:t>03/04/2024</a:t>
            </a:fld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pPr rtl="0"/>
              <a:t>‹N›</a:t>
            </a:fld>
            <a:endParaRPr lang="it-IT" noProof="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212850" y="4508500"/>
            <a:ext cx="5118100" cy="1279652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it-IT" noProof="0"/>
              <a:t>Fare clic per modificare lo stile del sottotitolo dello schema</a:t>
            </a:r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212850" y="2057400"/>
            <a:ext cx="5118100" cy="1929066"/>
          </a:xfrm>
        </p:spPr>
        <p:txBody>
          <a:bodyPr rtlCol="0" anchor="b">
            <a:noAutofit/>
          </a:bodyPr>
          <a:lstStyle>
            <a:lvl1pPr algn="l">
              <a:lnSpc>
                <a:spcPct val="90000"/>
              </a:lnSpc>
              <a:defRPr sz="5400" b="1" spc="-50" baseline="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xmlns="" val="6727005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xmlns="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xmlns="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786383"/>
            <a:ext cx="3068833" cy="2093975"/>
          </a:xfrm>
        </p:spPr>
        <p:txBody>
          <a:bodyPr rtlCol="0"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812800"/>
            <a:ext cx="5713841" cy="4868609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1092200" y="3043050"/>
            <a:ext cx="3068832" cy="2638359"/>
          </a:xfrm>
        </p:spPr>
        <p:txBody>
          <a:bodyPr lIns="91440" rIns="91440" rtlCol="0">
            <a:normAutofit/>
          </a:bodyPr>
          <a:lstStyle>
            <a:lvl1pPr marL="0" indent="0" rtl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 dirty="0"/>
              <a:t>Fare clic per modificare gli stili del testo dello schema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xmlns="" id="{4DC51BA7-A5A7-4A7F-A707-DBBDEA7705F3}"/>
              </a:ext>
            </a:extLst>
          </p:cNvPr>
          <p:cNvSpPr/>
          <p:nvPr userDrawn="1"/>
        </p:nvSpPr>
        <p:spPr>
          <a:xfrm>
            <a:off x="0" y="1397000"/>
            <a:ext cx="1036320" cy="13294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xmlns="" id="{D23174BA-29D0-4C1A-95C9-5A86FD25E47A}"/>
              </a:ext>
            </a:extLst>
          </p:cNvPr>
          <p:cNvSpPr/>
          <p:nvPr userDrawn="1"/>
        </p:nvSpPr>
        <p:spPr>
          <a:xfrm>
            <a:off x="5458983" y="624142"/>
            <a:ext cx="571384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xmlns="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9251FC1-1A75-47DA-9A6E-B43CF6E86A62}" type="datetime1">
              <a:rPr lang="it-IT" noProof="0" smtClean="0"/>
              <a:pPr rtl="0"/>
              <a:t>03/04/2024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xmlns="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 rtl="0"/>
              <a:t>‹N›</a:t>
            </a:fld>
            <a:endParaRPr lang="it-IT" noProof="0" dirty="0"/>
          </a:p>
        </p:txBody>
      </p:sp>
      <p:cxnSp>
        <p:nvCxnSpPr>
          <p:cNvPr id="15" name="Connecteur droit 19">
            <a:extLst>
              <a:ext uri="{FF2B5EF4-FFF2-40B4-BE49-F238E27FC236}">
                <a16:creationId xmlns:a16="http://schemas.microsoft.com/office/drawing/2014/main" xmlns="" id="{D84C14C5-D99C-45CD-8001-AC745F4FB49B}"/>
              </a:ext>
            </a:extLst>
          </p:cNvPr>
          <p:cNvCxnSpPr>
            <a:cxnSpLocks/>
          </p:cNvCxnSpPr>
          <p:nvPr userDrawn="1"/>
        </p:nvCxnSpPr>
        <p:spPr>
          <a:xfrm flipH="1">
            <a:off x="1092200" y="6446838"/>
            <a:ext cx="1643438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9">
            <a:extLst>
              <a:ext uri="{FF2B5EF4-FFF2-40B4-BE49-F238E27FC236}">
                <a16:creationId xmlns:a16="http://schemas.microsoft.com/office/drawing/2014/main" xmlns="" id="{019842DD-D0AB-4E35-9AB2-7DBB6E266120}"/>
              </a:ext>
            </a:extLst>
          </p:cNvPr>
          <p:cNvCxnSpPr>
            <a:cxnSpLocks/>
          </p:cNvCxnSpPr>
          <p:nvPr userDrawn="1"/>
        </p:nvCxnSpPr>
        <p:spPr>
          <a:xfrm flipH="1">
            <a:off x="8420100" y="6429376"/>
            <a:ext cx="1000462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9">
            <a:extLst>
              <a:ext uri="{FF2B5EF4-FFF2-40B4-BE49-F238E27FC236}">
                <a16:creationId xmlns:a16="http://schemas.microsoft.com/office/drawing/2014/main" xmlns="" id="{832851A7-B301-4616-9843-9A0D06646DFD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765675" y="6446838"/>
            <a:ext cx="407258" cy="635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egnaposto piè di pagina 2">
            <a:extLst>
              <a:ext uri="{FF2B5EF4-FFF2-40B4-BE49-F238E27FC236}">
                <a16:creationId xmlns:a16="http://schemas.microsoft.com/office/drawing/2014/main" xmlns="" id="{82E39F50-459D-C3E1-C6CC-EA208D50E4FE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xmlns="" val="2889208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xmlns="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74319CE-E5CF-4FF9-86AE-7437B4FD3174}" type="datetime1">
              <a:rPr lang="it-IT" noProof="0" smtClean="0"/>
              <a:pPr rtl="0"/>
              <a:t>03/04/2024</a:t>
            </a:fld>
            <a:endParaRPr lang="it-IT" noProof="0" dirty="0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xmlns="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pPr rtl="0"/>
              <a:t>‹N›</a:t>
            </a:fld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xmlns="" id="{DC7E41FD-853D-F717-1775-E30235610CE8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xmlns="" val="12650827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xmlns="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xmlns="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497808"/>
            <a:ext cx="5713841" cy="4868609"/>
          </a:xfrm>
        </p:spPr>
        <p:txBody>
          <a:bodyPr rtlCol="0" anchor="ctr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xmlns="" id="{4DC51BA7-A5A7-4A7F-A707-DBBDEA7705F3}"/>
              </a:ext>
            </a:extLst>
          </p:cNvPr>
          <p:cNvSpPr/>
          <p:nvPr userDrawn="1"/>
        </p:nvSpPr>
        <p:spPr>
          <a:xfrm>
            <a:off x="0" y="2003424"/>
            <a:ext cx="1036320" cy="185737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xmlns="" id="{D23174BA-29D0-4C1A-95C9-5A86FD25E47A}"/>
              </a:ext>
            </a:extLst>
          </p:cNvPr>
          <p:cNvSpPr/>
          <p:nvPr userDrawn="1"/>
        </p:nvSpPr>
        <p:spPr>
          <a:xfrm>
            <a:off x="5458983" y="377398"/>
            <a:ext cx="571384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xmlns="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82620384-FC06-4245-8A4E-BD9C5C3038C1}" type="datetime1">
              <a:rPr lang="it-IT" noProof="0" smtClean="0"/>
              <a:pPr rtl="0"/>
              <a:t>03/04/2024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xmlns="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 rtl="0"/>
              <a:t>‹N›</a:t>
            </a:fld>
            <a:endParaRPr lang="it-IT" noProof="0" dirty="0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xmlns="" id="{6BC7DA98-7B92-4F45-80F8-1AEF72A601CF}"/>
              </a:ext>
            </a:extLst>
          </p:cNvPr>
          <p:cNvSpPr/>
          <p:nvPr userDrawn="1"/>
        </p:nvSpPr>
        <p:spPr>
          <a:xfrm>
            <a:off x="1078230" y="2003423"/>
            <a:ext cx="3576082" cy="185737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314700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xmlns="" id="{DF96815B-4256-4CE0-9FCF-3A2967CF5792}"/>
              </a:ext>
            </a:extLst>
          </p:cNvPr>
          <p:cNvSpPr/>
          <p:nvPr userDrawn="1"/>
        </p:nvSpPr>
        <p:spPr>
          <a:xfrm>
            <a:off x="1092200" y="993775"/>
            <a:ext cx="1036320" cy="936626"/>
          </a:xfrm>
          <a:prstGeom prst="rect">
            <a:avLst/>
          </a:prstGeom>
          <a:solidFill>
            <a:schemeClr val="tx2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xmlns="" id="{DB5FC7EB-9809-9909-8D31-7667D27CFE29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xmlns="" val="11812829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egnaposto immagine 9">
            <a:extLst>
              <a:ext uri="{FF2B5EF4-FFF2-40B4-BE49-F238E27FC236}">
                <a16:creationId xmlns:a16="http://schemas.microsoft.com/office/drawing/2014/main" xmlns="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54296" cy="58642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0" name="Parallelogramma 14">
            <a:extLst>
              <a:ext uri="{FF2B5EF4-FFF2-40B4-BE49-F238E27FC236}">
                <a16:creationId xmlns:a16="http://schemas.microsoft.com/office/drawing/2014/main" xmlns="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497808"/>
            <a:ext cx="5713841" cy="4868609"/>
          </a:xfrm>
        </p:spPr>
        <p:txBody>
          <a:bodyPr rtlCol="0" anchor="ctr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xmlns="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997CAA8-247F-493B-9041-1EB41C0713A1}" type="datetime1">
              <a:rPr lang="it-IT" noProof="0" smtClean="0"/>
              <a:pPr rtl="0"/>
              <a:t>03/04/2024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xmlns="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 rtl="0"/>
              <a:t>‹N›</a:t>
            </a:fld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xmlns="" id="{F1E388EF-366D-885A-CF06-6BEFE9E1E7F6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xmlns="" val="39543055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xmlns="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84722" y="548355"/>
            <a:ext cx="6054846" cy="634336"/>
          </a:xfrm>
        </p:spPr>
        <p:txBody>
          <a:bodyPr rtlCol="0" anchor="ctr">
            <a:noAutofit/>
          </a:bodyPr>
          <a:lstStyle>
            <a:lvl1pPr>
              <a:lnSpc>
                <a:spcPct val="90000"/>
              </a:lnSpc>
              <a:defRPr sz="36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00833" y="1611313"/>
            <a:ext cx="6072099" cy="3755104"/>
          </a:xfrm>
        </p:spPr>
        <p:txBody>
          <a:bodyPr rtlCol="0" anchor="t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xmlns="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ADCFC264-2C41-457A-9103-DFF5BC066DDD}" type="datetime1">
              <a:rPr lang="it-IT" noProof="0" smtClean="0"/>
              <a:pPr rtl="0"/>
              <a:t>03/04/2024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xmlns="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xmlns="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 rtl="0"/>
              <a:t>‹N›</a:t>
            </a:fld>
            <a:endParaRPr lang="it-IT" noProof="0" dirty="0"/>
          </a:p>
        </p:txBody>
      </p:sp>
      <p:sp>
        <p:nvSpPr>
          <p:cNvPr id="18" name="Segnaposto immagine 9">
            <a:extLst>
              <a:ext uri="{FF2B5EF4-FFF2-40B4-BE49-F238E27FC236}">
                <a16:creationId xmlns:a16="http://schemas.microsoft.com/office/drawing/2014/main" xmlns="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54296" cy="58642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xmlns="" val="17510465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egnaposto immagine 9">
            <a:extLst>
              <a:ext uri="{FF2B5EF4-FFF2-40B4-BE49-F238E27FC236}">
                <a16:creationId xmlns:a16="http://schemas.microsoft.com/office/drawing/2014/main" xmlns="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541486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0" name="Parallelogramma 14">
            <a:extLst>
              <a:ext uri="{FF2B5EF4-FFF2-40B4-BE49-F238E27FC236}">
                <a16:creationId xmlns:a16="http://schemas.microsoft.com/office/drawing/2014/main" xmlns="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068577" y="880375"/>
            <a:ext cx="6054846" cy="634336"/>
          </a:xfrm>
        </p:spPr>
        <p:txBody>
          <a:bodyPr rtlCol="0" anchor="ctr">
            <a:noAutofit/>
          </a:bodyPr>
          <a:lstStyle>
            <a:lvl1pPr algn="ctr">
              <a:lnSpc>
                <a:spcPct val="90000"/>
              </a:lnSpc>
              <a:defRPr sz="3600" b="1" i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xmlns="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BFACEB1B-38C0-4995-A1E2-7B5FD48CA44A}" type="datetime1">
              <a:rPr lang="it-IT" noProof="0" smtClean="0"/>
              <a:pPr rtl="0"/>
              <a:t>03/04/2024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xmlns="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xmlns="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 rtl="0"/>
              <a:t>‹N›</a:t>
            </a:fld>
            <a:endParaRPr lang="it-IT" noProof="0" dirty="0"/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xmlns="" id="{AF446475-024F-4C71-99D3-501468ACAD11}"/>
              </a:ext>
            </a:extLst>
          </p:cNvPr>
          <p:cNvSpPr/>
          <p:nvPr userDrawn="1"/>
        </p:nvSpPr>
        <p:spPr>
          <a:xfrm>
            <a:off x="5577840" y="0"/>
            <a:ext cx="103632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xmlns="" val="7676028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xmlns="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xmlns="" id="{648F6D61-9E88-4632-A0A8-CB2E0CC5DEAF}"/>
              </a:ext>
            </a:extLst>
          </p:cNvPr>
          <p:cNvSpPr/>
          <p:nvPr userDrawn="1"/>
        </p:nvSpPr>
        <p:spPr>
          <a:xfrm>
            <a:off x="4654312" y="507333"/>
            <a:ext cx="7537688" cy="484955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xmlns="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rgbClr val="003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473373" y="943430"/>
            <a:ext cx="4699452" cy="3977366"/>
          </a:xfrm>
        </p:spPr>
        <p:txBody>
          <a:bodyPr rtlCol="0" anchor="ctr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xmlns="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FDD649FC-C7F2-4966-B125-333FD0271E55}" type="datetime1">
              <a:rPr lang="it-IT" noProof="0" smtClean="0"/>
              <a:pPr rtl="0"/>
              <a:t>03/04/2024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xmlns="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xmlns="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 rtl="0"/>
              <a:t>‹N›</a:t>
            </a:fld>
            <a:endParaRPr lang="it-IT" noProof="0" dirty="0"/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xmlns="" id="{EF73BF96-A07C-4AAA-A37F-65151BD22A70}"/>
              </a:ext>
            </a:extLst>
          </p:cNvPr>
          <p:cNvSpPr/>
          <p:nvPr userDrawn="1"/>
        </p:nvSpPr>
        <p:spPr>
          <a:xfrm>
            <a:off x="4370251" y="2322780"/>
            <a:ext cx="1348378" cy="121866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xmlns="" val="40127715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xmlns="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xmlns="" id="{648F6D61-9E88-4632-A0A8-CB2E0CC5DEAF}"/>
              </a:ext>
            </a:extLst>
          </p:cNvPr>
          <p:cNvSpPr/>
          <p:nvPr userDrawn="1"/>
        </p:nvSpPr>
        <p:spPr>
          <a:xfrm>
            <a:off x="4654312" y="507333"/>
            <a:ext cx="7537688" cy="48495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xmlns="" id="{16D90D66-BCB9-4229-A829-628874352AC0}"/>
              </a:ext>
            </a:extLst>
          </p:cNvPr>
          <p:cNvSpPr/>
          <p:nvPr userDrawn="1"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518529" y="943430"/>
            <a:ext cx="4654296" cy="3977366"/>
          </a:xfrm>
        </p:spPr>
        <p:txBody>
          <a:bodyPr rtlCol="0" anchor="ctr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xmlns="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5350E5C9-4822-4828-86B2-BB987B39863B}" type="datetime1">
              <a:rPr lang="it-IT" noProof="0" smtClean="0"/>
              <a:pPr rtl="0"/>
              <a:t>03/04/2024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xmlns="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xmlns="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 rtl="0"/>
              <a:t>‹N›</a:t>
            </a:fld>
            <a:endParaRPr lang="it-IT" noProof="0" dirty="0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xmlns="" id="{6127F28F-6C7B-471B-9839-EF88426C1976}"/>
              </a:ext>
            </a:extLst>
          </p:cNvPr>
          <p:cNvSpPr/>
          <p:nvPr userDrawn="1"/>
        </p:nvSpPr>
        <p:spPr>
          <a:xfrm>
            <a:off x="4370251" y="2322780"/>
            <a:ext cx="1348378" cy="12186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xmlns="" val="34986162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>
            <a:extLst>
              <a:ext uri="{FF2B5EF4-FFF2-40B4-BE49-F238E27FC236}">
                <a16:creationId xmlns:a16="http://schemas.microsoft.com/office/drawing/2014/main" xmlns="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003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egnaposto immagine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/>
          </a:solidFill>
        </p:spPr>
        <p:txBody>
          <a:bodyPr lIns="457200" tIns="457200" rtlCol="0"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rtlCol="0" anchor="b">
            <a:noAutofit/>
          </a:bodyPr>
          <a:lstStyle>
            <a:lvl1pPr algn="ctr">
              <a:defRPr sz="4400" b="1">
                <a:solidFill>
                  <a:srgbClr val="FFFFFF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 rtlCol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5A04164A-D1F3-464B-BA5A-A4C4D8F35ADB}" type="datetime1">
              <a:rPr lang="it-IT" noProof="0" smtClean="0"/>
              <a:pPr rtl="0"/>
              <a:t>03/04/2024</a:t>
            </a:fld>
            <a:endParaRPr lang="it-IT" noProof="0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 rtl="0"/>
              <a:t>‹N›</a:t>
            </a:fld>
            <a:endParaRPr lang="it-IT" noProof="0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xmlns="" id="{B4A4DE4A-F8EF-47D5-8C37-A9021C2BB6A3}"/>
              </a:ext>
            </a:extLst>
          </p:cNvPr>
          <p:cNvSpPr/>
          <p:nvPr userDrawn="1"/>
        </p:nvSpPr>
        <p:spPr>
          <a:xfrm>
            <a:off x="3536950" y="4535901"/>
            <a:ext cx="5118100" cy="1256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xmlns="" val="5986956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xmlns="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9D1554E-7EF2-44AC-BA44-70A2B54D9DB9}" type="datetime1">
              <a:rPr lang="it-IT" noProof="0" smtClean="0"/>
              <a:pPr rtl="0"/>
              <a:t>03/04/2024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xmlns="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xmlns="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pPr rtl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xmlns="" val="556040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rallelogramma 14">
            <a:extLst>
              <a:ext uri="{FF2B5EF4-FFF2-40B4-BE49-F238E27FC236}">
                <a16:creationId xmlns:a16="http://schemas.microsoft.com/office/drawing/2014/main" xmlns="" id="{F5AA8A10-E19C-430B-9D5D-8D12F92BFEC5}"/>
              </a:ext>
            </a:extLst>
          </p:cNvPr>
          <p:cNvSpPr/>
          <p:nvPr userDrawn="1"/>
        </p:nvSpPr>
        <p:spPr>
          <a:xfrm>
            <a:off x="7972121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xmlns="" id="{A7C93D4F-3003-4D58-9AFB-356A0F800F42}"/>
              </a:ext>
            </a:extLst>
          </p:cNvPr>
          <p:cNvSpPr/>
          <p:nvPr userDrawn="1"/>
        </p:nvSpPr>
        <p:spPr>
          <a:xfrm>
            <a:off x="4942459" y="3841"/>
            <a:ext cx="139933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3F388D4-15DF-446A-91AA-72876CD48301}" type="datetime1">
              <a:rPr lang="it-IT" noProof="0" smtClean="0"/>
              <a:pPr rtl="0"/>
              <a:t>03/04/2024</a:t>
            </a:fld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pPr rtl="0"/>
              <a:t>‹N›</a:t>
            </a:fld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629400" y="758952"/>
            <a:ext cx="4526280" cy="3227514"/>
          </a:xfrm>
        </p:spPr>
        <p:txBody>
          <a:bodyPr rtlCol="0" anchor="b">
            <a:normAutofit/>
          </a:bodyPr>
          <a:lstStyle>
            <a:lvl1pPr algn="l">
              <a:lnSpc>
                <a:spcPct val="90000"/>
              </a:lnSpc>
              <a:defRPr sz="6000" b="1" spc="-50" baseline="0">
                <a:solidFill>
                  <a:schemeClr val="accent1"/>
                </a:solidFill>
                <a:latin typeface="+mn-lt"/>
              </a:defRPr>
            </a:lvl1pPr>
          </a:lstStyle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6632171" y="4508500"/>
            <a:ext cx="4526280" cy="1279652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it-IT" noProof="0"/>
              <a:t>Fare clic per modificare lo stile del sottotitolo dello schema</a:t>
            </a:r>
            <a:endParaRPr lang="it-IT" noProof="0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xmlns="" id="{6D3E1BBA-670B-4CAE-B839-50ADB23DDBC6}"/>
              </a:ext>
            </a:extLst>
          </p:cNvPr>
          <p:cNvSpPr/>
          <p:nvPr userDrawn="1"/>
        </p:nvSpPr>
        <p:spPr>
          <a:xfrm>
            <a:off x="4873944" y="-1345"/>
            <a:ext cx="13993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xmlns="" id="{07F6110B-C008-0593-9F16-FA399C4FB2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-286" y="1782"/>
            <a:ext cx="48808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63938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1346200"/>
            <a:ext cx="2448033" cy="4530725"/>
          </a:xfrm>
        </p:spPr>
        <p:txBody>
          <a:bodyPr vert="eaVert"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1092200" y="1346200"/>
            <a:ext cx="7480300" cy="4530723"/>
          </a:xfrm>
        </p:spPr>
        <p:txBody>
          <a:bodyPr vert="eaVert" lIns="45720" tIns="0" rIns="45720" bIns="0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xmlns="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C82CFE1-3316-4B70-89C0-454FCB2AAF53}" type="datetime1">
              <a:rPr lang="it-IT" noProof="0" smtClean="0"/>
              <a:pPr rtl="0"/>
              <a:t>03/04/2024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xmlns="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xmlns="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pPr rtl="0"/>
              <a:t>‹N›</a:t>
            </a:fld>
            <a:endParaRPr lang="it-IT" noProof="0" dirty="0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xmlns="" id="{6B443CC6-CDCA-4595-ADAE-DCB961FF1A8E}"/>
              </a:ext>
            </a:extLst>
          </p:cNvPr>
          <p:cNvSpPr/>
          <p:nvPr userDrawn="1"/>
        </p:nvSpPr>
        <p:spPr>
          <a:xfrm rot="16200000">
            <a:off x="8871481" y="-146580"/>
            <a:ext cx="1036320" cy="13294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xmlns="" val="2940687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xmlns="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4542C42-F0C8-417A-980A-09B6C1CD6C24}" type="datetime1">
              <a:rPr lang="it-IT" noProof="0" smtClean="0"/>
              <a:pPr rtl="0"/>
              <a:t>03/04/2024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xmlns="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xmlns="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pPr rtl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xmlns="" val="2018278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estazione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arallelogramma 14">
            <a:extLst>
              <a:ext uri="{FF2B5EF4-FFF2-40B4-BE49-F238E27FC236}">
                <a16:creationId xmlns:a16="http://schemas.microsoft.com/office/drawing/2014/main" xmlns="" id="{98B82A56-7790-48EC-983D-AB8F703699B2}"/>
              </a:ext>
            </a:extLst>
          </p:cNvPr>
          <p:cNvSpPr/>
          <p:nvPr userDrawn="1"/>
        </p:nvSpPr>
        <p:spPr>
          <a:xfrm>
            <a:off x="7972121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xmlns="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1D72669-6745-4AA0-A173-7F6CEB97CF08}" type="datetime1">
              <a:rPr lang="it-IT" noProof="0" smtClean="0"/>
              <a:pPr rtl="0"/>
              <a:t>03/04/2024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xmlns="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xmlns="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 rtl="0"/>
              <a:t>‹N›</a:t>
            </a:fld>
            <a:endParaRPr lang="it-IT" noProof="0" dirty="0"/>
          </a:p>
        </p:txBody>
      </p:sp>
      <p:sp>
        <p:nvSpPr>
          <p:cNvPr id="12" name="Segnaposto immagine 9">
            <a:extLst>
              <a:ext uri="{FF2B5EF4-FFF2-40B4-BE49-F238E27FC236}">
                <a16:creationId xmlns:a16="http://schemas.microsoft.com/office/drawing/2014/main" xmlns="" id="{E76B772A-7600-4ECE-B5A2-34827D4C71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3119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xmlns="" id="{33820398-8D1F-4543-ABA0-7A67C38769B3}"/>
              </a:ext>
            </a:extLst>
          </p:cNvPr>
          <p:cNvSpPr/>
          <p:nvPr userDrawn="1"/>
        </p:nvSpPr>
        <p:spPr>
          <a:xfrm>
            <a:off x="2451099" y="3568700"/>
            <a:ext cx="8721725" cy="23082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rtl="0"/>
            <a:endParaRPr lang="it-IT" sz="1400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641599" y="3746500"/>
            <a:ext cx="8331202" cy="1308100"/>
          </a:xfrm>
        </p:spPr>
        <p:txBody>
          <a:bodyPr rtlCol="0" anchor="b" anchorCtr="0">
            <a:noAutofit/>
          </a:bodyPr>
          <a:lstStyle>
            <a:lvl1pPr>
              <a:lnSpc>
                <a:spcPct val="90000"/>
              </a:lnSpc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2641600" y="5219700"/>
            <a:ext cx="8331201" cy="586740"/>
          </a:xfrm>
        </p:spPr>
        <p:txBody>
          <a:bodyPr lIns="91440" rIns="91440" rtlCol="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xmlns="" id="{45757C57-BBBA-44C6-9A4D-12F5D1E400AA}"/>
              </a:ext>
            </a:extLst>
          </p:cNvPr>
          <p:cNvSpPr/>
          <p:nvPr userDrawn="1"/>
        </p:nvSpPr>
        <p:spPr>
          <a:xfrm>
            <a:off x="3752850" y="3469101"/>
            <a:ext cx="511810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xmlns="" val="2596984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Intestazione della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data 6">
            <a:extLst>
              <a:ext uri="{FF2B5EF4-FFF2-40B4-BE49-F238E27FC236}">
                <a16:creationId xmlns:a16="http://schemas.microsoft.com/office/drawing/2014/main" xmlns="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81A99FD-A18D-4AC6-92B0-69E29E35743B}" type="datetime1">
              <a:rPr lang="it-IT" noProof="0" smtClean="0"/>
              <a:pPr rtl="0"/>
              <a:t>03/04/2024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xmlns="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xmlns="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 rtl="0"/>
              <a:t>‹N›</a:t>
            </a:fld>
            <a:endParaRPr lang="it-IT" noProof="0" dirty="0"/>
          </a:p>
        </p:txBody>
      </p:sp>
      <p:sp>
        <p:nvSpPr>
          <p:cNvPr id="12" name="Segnaposto immagine 9">
            <a:extLst>
              <a:ext uri="{FF2B5EF4-FFF2-40B4-BE49-F238E27FC236}">
                <a16:creationId xmlns:a16="http://schemas.microsoft.com/office/drawing/2014/main" xmlns="" id="{E76B772A-7600-4ECE-B5A2-34827D4C71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xmlns="" id="{33820398-8D1F-4543-ABA0-7A67C38769B3}"/>
              </a:ext>
            </a:extLst>
          </p:cNvPr>
          <p:cNvSpPr/>
          <p:nvPr userDrawn="1"/>
        </p:nvSpPr>
        <p:spPr>
          <a:xfrm>
            <a:off x="1735138" y="3568700"/>
            <a:ext cx="8721725" cy="23082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rtl="0"/>
            <a:endParaRPr lang="it-IT" sz="1400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30399" y="3746500"/>
            <a:ext cx="8331202" cy="1308100"/>
          </a:xfrm>
        </p:spPr>
        <p:txBody>
          <a:bodyPr rtlCol="0" anchor="b" anchorCtr="0">
            <a:noAutofit/>
          </a:bodyPr>
          <a:lstStyle>
            <a:lvl1pPr algn="ctr">
              <a:lnSpc>
                <a:spcPct val="90000"/>
              </a:lnSpc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930400" y="5219700"/>
            <a:ext cx="8331201" cy="586740"/>
          </a:xfrm>
        </p:spPr>
        <p:txBody>
          <a:bodyPr lIns="91440" rIns="91440" rtlCol="0" anchor="t" anchorCtr="0">
            <a:normAutofit/>
          </a:bodyPr>
          <a:lstStyle>
            <a:lvl1pPr marL="0" indent="0" algn="ctr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xmlns="" id="{45757C57-BBBA-44C6-9A4D-12F5D1E400AA}"/>
              </a:ext>
            </a:extLst>
          </p:cNvPr>
          <p:cNvSpPr/>
          <p:nvPr userDrawn="1"/>
        </p:nvSpPr>
        <p:spPr>
          <a:xfrm>
            <a:off x="3536950" y="3469101"/>
            <a:ext cx="511810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xmlns="" val="37664897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xmlns="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3B79944-34CF-4A72-AC1B-909189585767}" type="datetime1">
              <a:rPr lang="it-IT" noProof="0" smtClean="0"/>
              <a:pPr rtl="0"/>
              <a:t>03/04/2024</a:t>
            </a:fld>
            <a:endParaRPr lang="it-IT" noProof="0" dirty="0"/>
          </a:p>
        </p:txBody>
      </p:sp>
      <p:sp>
        <p:nvSpPr>
          <p:cNvPr id="9" name="Segnaposto piè di pagina 8">
            <a:extLst>
              <a:ext uri="{FF2B5EF4-FFF2-40B4-BE49-F238E27FC236}">
                <a16:creationId xmlns:a16="http://schemas.microsoft.com/office/drawing/2014/main" xmlns="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xmlns="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pPr rtl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xmlns="" val="33879728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rtlCol="0" anchor="ctr">
            <a:noAutofit/>
          </a:bodyPr>
          <a:lstStyle>
            <a:lvl1pPr marL="0" indent="0" algn="l">
              <a:buNone/>
              <a:defRPr sz="24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1186731" y="2958274"/>
            <a:ext cx="4639736" cy="2910821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rtlCol="0" anchor="ctr">
            <a:noAutofit/>
          </a:bodyPr>
          <a:lstStyle>
            <a:lvl1pPr marL="0" indent="0">
              <a:buNone/>
              <a:defRPr sz="24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605395" y="2958273"/>
            <a:ext cx="4639736" cy="2910821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xmlns="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AAF3A87-C769-4508-A602-98056DD906C2}" type="datetime1">
              <a:rPr lang="it-IT" noProof="0" smtClean="0"/>
              <a:pPr rtl="0"/>
              <a:t>03/04/2024</a:t>
            </a:fld>
            <a:endParaRPr lang="it-IT" noProof="0" dirty="0"/>
          </a:p>
        </p:txBody>
      </p:sp>
      <p:sp>
        <p:nvSpPr>
          <p:cNvPr id="11" name="Segnaposto piè di pagina 10">
            <a:extLst>
              <a:ext uri="{FF2B5EF4-FFF2-40B4-BE49-F238E27FC236}">
                <a16:creationId xmlns:a16="http://schemas.microsoft.com/office/drawing/2014/main" xmlns="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xmlns="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pPr rtl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xmlns="" val="2195941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xmlns="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F1DB439-C8A9-45DF-AFF2-9EFA3E72C152}" type="datetime1">
              <a:rPr lang="it-IT" noProof="0" smtClean="0"/>
              <a:pPr rtl="0"/>
              <a:t>03/04/2024</a:t>
            </a:fld>
            <a:endParaRPr lang="it-IT" noProof="0" dirty="0"/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xmlns="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xmlns="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pPr rtl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xmlns="" val="1180013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rallelogramma 14">
            <a:extLst>
              <a:ext uri="{FF2B5EF4-FFF2-40B4-BE49-F238E27FC236}">
                <a16:creationId xmlns:a16="http://schemas.microsoft.com/office/drawing/2014/main" xmlns="" id="{AF082EE3-41AA-4817-A1CC-C33DDB8F675F}"/>
              </a:ext>
            </a:extLst>
          </p:cNvPr>
          <p:cNvSpPr/>
          <p:nvPr userDrawn="1"/>
        </p:nvSpPr>
        <p:spPr>
          <a:xfrm>
            <a:off x="46672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xmlns="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6130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xmlns="" val="3010507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rallelogramma 14">
            <a:extLst>
              <a:ext uri="{FF2B5EF4-FFF2-40B4-BE49-F238E27FC236}">
                <a16:creationId xmlns:a16="http://schemas.microsoft.com/office/drawing/2014/main" xmlns="" id="{D20796F3-5674-4AF5-9623-575731F82E52}"/>
              </a:ext>
            </a:extLst>
          </p:cNvPr>
          <p:cNvSpPr/>
          <p:nvPr userDrawn="1"/>
        </p:nvSpPr>
        <p:spPr>
          <a:xfrm>
            <a:off x="46672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216548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 rtl="0"/>
            <a:r>
              <a:rPr lang="it-IT" noProof="0" dirty="0"/>
              <a:t>Fare clic per modificare gli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8341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2CA46E8E-89D0-493E-ABBF-B63A9C819C41}" type="datetime1">
              <a:rPr lang="it-IT" noProof="0" smtClean="0"/>
              <a:pPr rtl="0"/>
              <a:t>03/04/2024</a:t>
            </a:fld>
            <a:endParaRPr lang="it-IT" noProof="0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10375670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 rtl="0"/>
              <a:t>‹N›</a:t>
            </a:fld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xmlns="" id="{0F25E55C-1C16-46C6-B789-A4B2BCEF8F86}"/>
              </a:ext>
            </a:extLst>
          </p:cNvPr>
          <p:cNvSpPr/>
          <p:nvPr userDrawn="1"/>
        </p:nvSpPr>
        <p:spPr>
          <a:xfrm>
            <a:off x="0" y="1011981"/>
            <a:ext cx="103632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xmlns="" val="169028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18" r:id="rId2"/>
    <p:sldLayoutId id="2147483707" r:id="rId3"/>
    <p:sldLayoutId id="2147483708" r:id="rId4"/>
    <p:sldLayoutId id="2147483719" r:id="rId5"/>
    <p:sldLayoutId id="2147483709" r:id="rId6"/>
    <p:sldLayoutId id="2147483716" r:id="rId7"/>
    <p:sldLayoutId id="2147483710" r:id="rId8"/>
    <p:sldLayoutId id="2147483711" r:id="rId9"/>
    <p:sldLayoutId id="2147483712" r:id="rId10"/>
    <p:sldLayoutId id="2147483727" r:id="rId11"/>
    <p:sldLayoutId id="2147483720" r:id="rId12"/>
    <p:sldLayoutId id="2147483721" r:id="rId13"/>
    <p:sldLayoutId id="2147483725" r:id="rId14"/>
    <p:sldLayoutId id="2147483726" r:id="rId15"/>
    <p:sldLayoutId id="2147483722" r:id="rId16"/>
    <p:sldLayoutId id="2147483723" r:id="rId17"/>
    <p:sldLayoutId id="2147483715" r:id="rId18"/>
    <p:sldLayoutId id="2147483713" r:id="rId19"/>
    <p:sldLayoutId id="2147483714" r:id="rId20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 spc="-50" baseline="0">
          <a:solidFill>
            <a:schemeClr val="tx1">
              <a:lumMod val="75000"/>
              <a:lumOff val="25000"/>
            </a:schemeClr>
          </a:solidFill>
          <a:latin typeface="+mn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10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Wingdings" panose="05000000000000000000" pitchFamily="2" charset="2"/>
        <a:buChar char="§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orient="horz" pos="187" userDrawn="1">
          <p15:clr>
            <a:srgbClr val="F26B43"/>
          </p15:clr>
        </p15:guide>
        <p15:guide id="2" pos="688" userDrawn="1">
          <p15:clr>
            <a:srgbClr val="F26B43"/>
          </p15:clr>
        </p15:guide>
        <p15:guide id="3" pos="7038" userDrawn="1">
          <p15:clr>
            <a:srgbClr val="F26B43"/>
          </p15:clr>
        </p15:guide>
        <p15:guide id="4" orient="horz" pos="3702" userDrawn="1">
          <p15:clr>
            <a:srgbClr val="F26B43"/>
          </p15:clr>
        </p15:guide>
        <p15:guide id="5" orient="horz" pos="406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0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2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.tiff"/><Relationship Id="rId5" Type="http://schemas.openxmlformats.org/officeDocument/2006/relationships/image" Target="../media/image10.tiff"/><Relationship Id="rId4" Type="http://schemas.openxmlformats.org/officeDocument/2006/relationships/image" Target="../media/image9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xmlns="" id="{7F1CCB64-8231-435F-87C9-78C908E393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77016" y="767190"/>
            <a:ext cx="5445211" cy="3227514"/>
          </a:xfrm>
        </p:spPr>
        <p:txBody>
          <a:bodyPr>
            <a:normAutofit fontScale="90000"/>
          </a:bodyPr>
          <a:lstStyle/>
          <a:p>
            <a:pPr algn="ctr"/>
            <a:r>
              <a:rPr lang="it-IT" dirty="0" smtClean="0"/>
              <a:t>COUNSELING PREOPERATORIO COME PRIMO STEP </a:t>
            </a:r>
            <a:r>
              <a:rPr lang="it-IT" dirty="0" err="1" smtClean="0"/>
              <a:t>DI</a:t>
            </a:r>
            <a:r>
              <a:rPr lang="it-IT" dirty="0" smtClean="0"/>
              <a:t> CURA</a:t>
            </a:r>
            <a:endParaRPr lang="it-IT" dirty="0"/>
          </a:p>
        </p:txBody>
      </p:sp>
      <p:sp>
        <p:nvSpPr>
          <p:cNvPr id="4" name="Sottotitolo 3">
            <a:extLst>
              <a:ext uri="{FF2B5EF4-FFF2-40B4-BE49-F238E27FC236}">
                <a16:creationId xmlns:a16="http://schemas.microsoft.com/office/drawing/2014/main" xmlns="" id="{91A9603A-D223-47EF-B35B-86424F3280C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pPr algn="r"/>
            <a:r>
              <a:rPr lang="it-IT" sz="2800" dirty="0" smtClean="0"/>
              <a:t>Dott. Michele </a:t>
            </a:r>
            <a:r>
              <a:rPr lang="it-IT" sz="2800" dirty="0" err="1" smtClean="0"/>
              <a:t>Motter</a:t>
            </a:r>
            <a:endParaRPr lang="it-IT" sz="2800" dirty="0" smtClean="0"/>
          </a:p>
          <a:p>
            <a:pPr algn="r"/>
            <a:r>
              <a:rPr lang="it-IT" sz="2800" dirty="0" smtClean="0"/>
              <a:t>UO Chirurgia Generale 1^ divisione </a:t>
            </a:r>
            <a:r>
              <a:rPr lang="it-IT" sz="2800" dirty="0" err="1" smtClean="0"/>
              <a:t>Osp</a:t>
            </a:r>
            <a:r>
              <a:rPr lang="it-IT" sz="2800" dirty="0" smtClean="0"/>
              <a:t>. S. Chiara, Trento 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xmlns="" val="471150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CD36935B-3DB2-F845-8AD2-61D3ED8CE7F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93124" y="543697"/>
            <a:ext cx="9922476" cy="1095633"/>
          </a:xfrm>
        </p:spPr>
        <p:txBody>
          <a:bodyPr>
            <a:normAutofit fontScale="90000"/>
          </a:bodyPr>
          <a:lstStyle/>
          <a:p>
            <a:r>
              <a:rPr lang="it-IT" sz="3600" b="1" dirty="0">
                <a:latin typeface="+mj-lt"/>
              </a:rPr>
              <a:t>- Dettagliata anamnesi (eventuali </a:t>
            </a:r>
            <a:r>
              <a:rPr lang="it-IT" sz="3600" b="1" dirty="0" err="1">
                <a:latin typeface="+mj-lt"/>
              </a:rPr>
              <a:t>failure</a:t>
            </a:r>
            <a:r>
              <a:rPr lang="it-IT" sz="3600" b="1" dirty="0">
                <a:latin typeface="+mj-lt"/>
              </a:rPr>
              <a:t> di precedenti diete ed il motivo) e valutazione psicologica (se indicato, psichiatrica</a:t>
            </a:r>
            <a:r>
              <a:rPr lang="it-IT" sz="3600" b="1" dirty="0" smtClean="0">
                <a:latin typeface="+mj-lt"/>
              </a:rPr>
              <a:t>)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8F319848-0CB0-1349-A69B-915D5964578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26076" y="2281881"/>
            <a:ext cx="9196388" cy="3351513"/>
          </a:xfrm>
        </p:spPr>
        <p:txBody>
          <a:bodyPr/>
          <a:lstStyle/>
          <a:p>
            <a:r>
              <a:rPr lang="it-IT" dirty="0"/>
              <a:t>Precedenti diete e motivazioni delle </a:t>
            </a:r>
            <a:r>
              <a:rPr lang="it-IT" dirty="0" err="1"/>
              <a:t>failure</a:t>
            </a:r>
            <a:endParaRPr lang="it-IT" dirty="0"/>
          </a:p>
          <a:p>
            <a:r>
              <a:rPr lang="it-IT" dirty="0"/>
              <a:t>Eventuali precedenti psicologici o psichiatrici</a:t>
            </a:r>
          </a:p>
          <a:p>
            <a:r>
              <a:rPr lang="it-IT" dirty="0"/>
              <a:t>Valutazione psicologica attuale (questionari LAVAL, BDI, BES, QEWP-5, EDE-Q, WSSQ, WALI…)</a:t>
            </a:r>
          </a:p>
          <a:p>
            <a:r>
              <a:rPr lang="it-IT" dirty="0"/>
              <a:t>Eventuale aderenza a </a:t>
            </a:r>
            <a:r>
              <a:rPr lang="it-IT" dirty="0" err="1"/>
              <a:t>follow</a:t>
            </a:r>
            <a:r>
              <a:rPr lang="it-IT" dirty="0"/>
              <a:t> up</a:t>
            </a:r>
          </a:p>
          <a:p>
            <a:r>
              <a:rPr lang="it-IT" dirty="0"/>
              <a:t>Valutazione psichiatrica (se precedenti psichiatrici o se indicato dallo psicologo)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21CED60D-BDFF-7546-996C-A552D0E53C9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9256" y="5977126"/>
            <a:ext cx="4632744" cy="722538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xmlns="" id="{DC59DA54-5FA2-B443-9E5D-2C05ED9265A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585440" y="1601346"/>
            <a:ext cx="1544782" cy="1730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936672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9AC667F0-5D84-EB4E-9858-0C42B7768AA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48497" y="381901"/>
            <a:ext cx="10515600" cy="1190625"/>
          </a:xfrm>
        </p:spPr>
        <p:txBody>
          <a:bodyPr>
            <a:normAutofit/>
          </a:bodyPr>
          <a:lstStyle/>
          <a:p>
            <a:r>
              <a:rPr lang="it-IT" sz="3200" b="1" dirty="0">
                <a:latin typeface="+mj-lt"/>
              </a:rPr>
              <a:t>- Importanza dell’</a:t>
            </a:r>
            <a:r>
              <a:rPr lang="it-IT" sz="3200" b="1" dirty="0" err="1">
                <a:latin typeface="+mj-lt"/>
              </a:rPr>
              <a:t>immunonutrizione</a:t>
            </a:r>
            <a:r>
              <a:rPr lang="it-IT" sz="3200" b="1" dirty="0">
                <a:latin typeface="+mj-lt"/>
              </a:rPr>
              <a:t> (il paziente </a:t>
            </a:r>
            <a:r>
              <a:rPr lang="it-IT" sz="3200" b="1" dirty="0" err="1">
                <a:latin typeface="+mj-lt"/>
              </a:rPr>
              <a:t>bariatrico</a:t>
            </a:r>
            <a:r>
              <a:rPr lang="it-IT" sz="3200" b="1" dirty="0">
                <a:latin typeface="+mj-lt"/>
              </a:rPr>
              <a:t> è un paziente </a:t>
            </a:r>
            <a:r>
              <a:rPr lang="it-IT" sz="3200" b="1" u="sng" dirty="0">
                <a:latin typeface="+mj-lt"/>
              </a:rPr>
              <a:t>malnutrito</a:t>
            </a:r>
            <a:r>
              <a:rPr lang="it-IT" sz="3200" b="1" dirty="0">
                <a:latin typeface="+mj-lt"/>
              </a:rPr>
              <a:t>)</a:t>
            </a:r>
            <a:endParaRPr lang="it-IT" sz="3200" dirty="0">
              <a:latin typeface="+mj-lt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B216FE24-4ED2-EE4A-AE88-46FAFB8867F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00216" y="1779373"/>
            <a:ext cx="9305797" cy="3097427"/>
          </a:xfrm>
        </p:spPr>
        <p:txBody>
          <a:bodyPr>
            <a:normAutofit/>
          </a:bodyPr>
          <a:lstStyle/>
          <a:p>
            <a:r>
              <a:rPr lang="it-IT" dirty="0" err="1"/>
              <a:t>Immunonutrizione</a:t>
            </a:r>
            <a:r>
              <a:rPr lang="it-IT" dirty="0"/>
              <a:t> (o </a:t>
            </a:r>
            <a:r>
              <a:rPr lang="it-IT" dirty="0" err="1"/>
              <a:t>immunomodulazione</a:t>
            </a:r>
            <a:r>
              <a:rPr lang="it-IT" dirty="0"/>
              <a:t>) «utilizzo di specifici nutrienti per modulare il sistema immunitario, con l’obiettivo di ottenere benefici clinici nel trattamento di una condizione patologica» O. Chow 2014</a:t>
            </a:r>
          </a:p>
          <a:p>
            <a:r>
              <a:rPr lang="it-IT" dirty="0"/>
              <a:t>NE o TPN con aggiunta di uno tra L-arginina, L-glutammina, acidi grassi omega-3 (EPA e DHA), nucleotidi</a:t>
            </a:r>
          </a:p>
          <a:p>
            <a:r>
              <a:rPr lang="it-IT" dirty="0"/>
              <a:t>Testata sulla chirurgia testa-collo, epatica, urologica, </a:t>
            </a:r>
            <a:r>
              <a:rPr lang="it-IT" dirty="0" err="1"/>
              <a:t>colorettale</a:t>
            </a:r>
            <a:r>
              <a:rPr lang="it-IT" dirty="0"/>
              <a:t>, esofagogastrica, pancreatica 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C93F394E-49D8-0642-A238-B8DD309B3D5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9256" y="5977126"/>
            <a:ext cx="4632744" cy="722538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E37239F9-4097-5544-AE53-CA77B47CE4E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5073" y="4793920"/>
            <a:ext cx="4796929" cy="583974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xmlns="" id="{5C854E13-00B2-D540-A7A9-0E177E4D115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64629" y="4406457"/>
            <a:ext cx="5740400" cy="135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482744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CC4A72F8-DAEC-9C46-BD6C-6BF685F75F2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9256" y="5977126"/>
            <a:ext cx="4632744" cy="722538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xmlns="" id="{C8D5C50D-5135-3945-832F-28137D687B6F}"/>
              </a:ext>
            </a:extLst>
          </p:cNvPr>
          <p:cNvSpPr txBox="1"/>
          <p:nvPr/>
        </p:nvSpPr>
        <p:spPr>
          <a:xfrm>
            <a:off x="676894" y="475013"/>
            <a:ext cx="105690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latin typeface="+mj-lt"/>
              </a:rPr>
              <a:t>- Importanza dell’</a:t>
            </a:r>
            <a:r>
              <a:rPr lang="it-IT" sz="3200" b="1" dirty="0" err="1">
                <a:latin typeface="+mj-lt"/>
              </a:rPr>
              <a:t>immunonutrizione</a:t>
            </a:r>
            <a:r>
              <a:rPr lang="it-IT" sz="3200" b="1" dirty="0">
                <a:latin typeface="+mj-lt"/>
              </a:rPr>
              <a:t> (il paziente </a:t>
            </a:r>
            <a:r>
              <a:rPr lang="it-IT" sz="3200" b="1" dirty="0" err="1">
                <a:latin typeface="+mj-lt"/>
              </a:rPr>
              <a:t>bariatrico</a:t>
            </a:r>
            <a:r>
              <a:rPr lang="it-IT" sz="3200" b="1" dirty="0">
                <a:latin typeface="+mj-lt"/>
              </a:rPr>
              <a:t> è un paziente </a:t>
            </a:r>
            <a:r>
              <a:rPr lang="it-IT" sz="3200" b="1" u="sng" dirty="0">
                <a:latin typeface="+mj-lt"/>
              </a:rPr>
              <a:t>malnutrito</a:t>
            </a:r>
            <a:r>
              <a:rPr lang="it-IT" sz="3200" b="1" dirty="0">
                <a:latin typeface="+mj-lt"/>
              </a:rPr>
              <a:t>)</a:t>
            </a:r>
            <a:endParaRPr lang="it-IT" sz="3200" dirty="0">
              <a:latin typeface="+mj-lt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xmlns="" id="{D9BFBC3B-3052-1D46-9DE3-7AC4F8EC2CA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0375" y="1851169"/>
            <a:ext cx="8015844" cy="1172623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xmlns="" id="{B6814E73-EDA2-FF4E-8B60-AFD7B105B2A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19313" y="4006244"/>
            <a:ext cx="8294075" cy="1089314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xmlns="" id="{13FC8698-1D94-8948-B90C-7D49AE1FC88D}"/>
              </a:ext>
            </a:extLst>
          </p:cNvPr>
          <p:cNvSpPr txBox="1"/>
          <p:nvPr/>
        </p:nvSpPr>
        <p:spPr>
          <a:xfrm>
            <a:off x="8641492" y="1499286"/>
            <a:ext cx="301505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it-IT" sz="1600" dirty="0"/>
              <a:t>RCT </a:t>
            </a:r>
            <a:r>
              <a:rPr lang="it-IT" sz="1600" dirty="0" smtClean="0"/>
              <a:t>prospettico singolo centro</a:t>
            </a:r>
            <a:endParaRPr lang="it-IT" sz="1600" dirty="0"/>
          </a:p>
          <a:p>
            <a:pPr marL="285750" indent="-285750">
              <a:buFontTx/>
              <a:buChar char="-"/>
            </a:pPr>
            <a:r>
              <a:rPr lang="it-IT" sz="1600" dirty="0"/>
              <a:t>60 </a:t>
            </a:r>
            <a:r>
              <a:rPr lang="it-IT" sz="1600" dirty="0" err="1" smtClean="0"/>
              <a:t>pz</a:t>
            </a:r>
            <a:r>
              <a:rPr lang="it-IT" sz="1600" dirty="0" smtClean="0"/>
              <a:t> (20 per gruppo)</a:t>
            </a:r>
          </a:p>
          <a:p>
            <a:pPr marL="285750" indent="-285750">
              <a:buFontTx/>
              <a:buChar char="-"/>
            </a:pPr>
            <a:r>
              <a:rPr lang="it-IT" sz="1600" dirty="0" smtClean="0"/>
              <a:t>1. Dieta 900 kcal/</a:t>
            </a:r>
            <a:r>
              <a:rPr lang="it-IT" sz="1600" dirty="0" err="1" smtClean="0"/>
              <a:t>day</a:t>
            </a:r>
            <a:endParaRPr lang="it-IT" sz="1600" dirty="0" smtClean="0"/>
          </a:p>
          <a:p>
            <a:pPr marL="285750" indent="-285750">
              <a:buFontTx/>
              <a:buChar char="-"/>
            </a:pPr>
            <a:r>
              <a:rPr lang="it-IT" sz="1600" dirty="0" smtClean="0"/>
              <a:t>2. </a:t>
            </a:r>
            <a:r>
              <a:rPr lang="it-IT" sz="1600" dirty="0" err="1" smtClean="0"/>
              <a:t>High-Protein</a:t>
            </a:r>
            <a:r>
              <a:rPr lang="it-IT" sz="1600" dirty="0" smtClean="0"/>
              <a:t> Formula</a:t>
            </a:r>
          </a:p>
          <a:p>
            <a:pPr marL="285750" indent="-285750">
              <a:buFontTx/>
              <a:buChar char="-"/>
            </a:pPr>
            <a:r>
              <a:rPr lang="it-IT" sz="1600" dirty="0" smtClean="0"/>
              <a:t>3. GLN, ARG, O3FA (EPA, DHA)</a:t>
            </a:r>
          </a:p>
          <a:p>
            <a:pPr marL="285750" indent="-285750">
              <a:buFontTx/>
              <a:buChar char="-"/>
            </a:pPr>
            <a:r>
              <a:rPr lang="it-IT" sz="1600" dirty="0" smtClean="0"/>
              <a:t>Miglior calo ponderale, significativa riduzione dolore </a:t>
            </a:r>
            <a:r>
              <a:rPr lang="it-IT" sz="1600" dirty="0" err="1" smtClean="0"/>
              <a:t>postop</a:t>
            </a:r>
            <a:r>
              <a:rPr lang="it-IT" sz="1600" dirty="0" smtClean="0"/>
              <a:t> e di PCR</a:t>
            </a:r>
            <a:endParaRPr lang="it-IT" sz="1600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527221" y="3748217"/>
            <a:ext cx="247135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it-IT" sz="1600" dirty="0" smtClean="0"/>
              <a:t> RCT prospettico </a:t>
            </a:r>
            <a:r>
              <a:rPr lang="it-IT" sz="1600" dirty="0" err="1" smtClean="0"/>
              <a:t>double-blind</a:t>
            </a:r>
            <a:r>
              <a:rPr lang="it-IT" sz="1600" dirty="0" smtClean="0"/>
              <a:t> singolo centro</a:t>
            </a:r>
          </a:p>
          <a:p>
            <a:pPr>
              <a:buFontTx/>
              <a:buChar char="-"/>
            </a:pPr>
            <a:r>
              <a:rPr lang="it-IT" sz="1600" dirty="0" smtClean="0"/>
              <a:t> 40 </a:t>
            </a:r>
            <a:r>
              <a:rPr lang="it-IT" sz="1600" dirty="0" err="1" smtClean="0"/>
              <a:t>pz</a:t>
            </a:r>
            <a:r>
              <a:rPr lang="it-IT" sz="1600" dirty="0" smtClean="0"/>
              <a:t> (20 per gruppo)</a:t>
            </a:r>
          </a:p>
          <a:p>
            <a:pPr>
              <a:buFontTx/>
              <a:buChar char="-"/>
            </a:pPr>
            <a:r>
              <a:rPr lang="it-IT" sz="1600" dirty="0" smtClean="0"/>
              <a:t> 1.</a:t>
            </a:r>
            <a:r>
              <a:rPr lang="it-IT" sz="1600" dirty="0" smtClean="0"/>
              <a:t> </a:t>
            </a:r>
            <a:r>
              <a:rPr lang="it-IT" sz="1600" dirty="0" err="1" smtClean="0"/>
              <a:t>High-Protein</a:t>
            </a:r>
            <a:r>
              <a:rPr lang="it-IT" sz="1600" dirty="0" smtClean="0"/>
              <a:t> Formula</a:t>
            </a:r>
            <a:endParaRPr lang="it-IT" sz="1600" dirty="0" smtClean="0"/>
          </a:p>
          <a:p>
            <a:pPr>
              <a:buFontTx/>
              <a:buChar char="-"/>
            </a:pPr>
            <a:r>
              <a:rPr lang="it-IT" sz="1600" dirty="0" smtClean="0"/>
              <a:t> </a:t>
            </a:r>
            <a:r>
              <a:rPr lang="it-IT" sz="1600" dirty="0" smtClean="0"/>
              <a:t>2. O3FA </a:t>
            </a:r>
            <a:r>
              <a:rPr lang="it-IT" sz="1600" dirty="0" smtClean="0"/>
              <a:t>(EPA, DHA</a:t>
            </a:r>
            <a:r>
              <a:rPr lang="it-IT" sz="1600" dirty="0" smtClean="0"/>
              <a:t>)</a:t>
            </a:r>
          </a:p>
          <a:p>
            <a:pPr>
              <a:buFontTx/>
              <a:buChar char="-"/>
            </a:pPr>
            <a:r>
              <a:rPr lang="it-IT" sz="1600" dirty="0" smtClean="0"/>
              <a:t> Miglior calo ponderale, significativa riduzione dolore </a:t>
            </a:r>
            <a:r>
              <a:rPr lang="it-IT" sz="1600" dirty="0" err="1" smtClean="0"/>
              <a:t>postop</a:t>
            </a:r>
            <a:r>
              <a:rPr lang="it-IT" sz="1600" dirty="0" smtClean="0"/>
              <a:t> e di </a:t>
            </a:r>
            <a:r>
              <a:rPr lang="it-IT" sz="1600" dirty="0" smtClean="0"/>
              <a:t>PCR</a:t>
            </a:r>
            <a:endParaRPr lang="it-IT" sz="1600" dirty="0" smtClean="0"/>
          </a:p>
        </p:txBody>
      </p:sp>
    </p:spTree>
    <p:extLst>
      <p:ext uri="{BB962C8B-B14F-4D97-AF65-F5344CB8AC3E}">
        <p14:creationId xmlns:p14="http://schemas.microsoft.com/office/powerpoint/2010/main" xmlns="" val="19720300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2B9A80FE-B736-654B-A657-53EFC12ED82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161535" y="436864"/>
            <a:ext cx="9731632" cy="126013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sz="2800" b="1" dirty="0">
                <a:latin typeface="+mj-lt"/>
              </a:rPr>
              <a:t>BARIATRIC SURGICAL RISK/BENEFIT CALCULATOR (ACS)</a:t>
            </a:r>
          </a:p>
          <a:p>
            <a:pPr marL="0" indent="0" algn="ctr">
              <a:buNone/>
            </a:pPr>
            <a:r>
              <a:rPr lang="it-IT" sz="2800" b="1" dirty="0">
                <a:latin typeface="+mj-lt"/>
              </a:rPr>
              <a:t>MBSAQIP </a:t>
            </a:r>
            <a:r>
              <a:rPr lang="it-IT" sz="2800" b="1" dirty="0" err="1">
                <a:latin typeface="+mj-lt"/>
              </a:rPr>
              <a:t>Bariatric</a:t>
            </a:r>
            <a:r>
              <a:rPr lang="it-IT" sz="2800" b="1" dirty="0">
                <a:latin typeface="+mj-lt"/>
              </a:rPr>
              <a:t> </a:t>
            </a:r>
            <a:r>
              <a:rPr lang="it-IT" sz="2800" b="1" dirty="0" err="1">
                <a:latin typeface="+mj-lt"/>
              </a:rPr>
              <a:t>Surgical</a:t>
            </a:r>
            <a:r>
              <a:rPr lang="it-IT" sz="2800" b="1" dirty="0">
                <a:latin typeface="+mj-lt"/>
              </a:rPr>
              <a:t> </a:t>
            </a:r>
            <a:r>
              <a:rPr lang="it-IT" sz="2800" b="1" dirty="0" err="1">
                <a:latin typeface="+mj-lt"/>
              </a:rPr>
              <a:t>Risk</a:t>
            </a:r>
            <a:r>
              <a:rPr lang="it-IT" sz="2800" b="1" dirty="0">
                <a:latin typeface="+mj-lt"/>
              </a:rPr>
              <a:t>/Benefit </a:t>
            </a:r>
            <a:r>
              <a:rPr lang="it-IT" sz="2800" b="1" dirty="0" err="1">
                <a:latin typeface="+mj-lt"/>
              </a:rPr>
              <a:t>Calculator</a:t>
            </a:r>
            <a:endParaRPr lang="it-IT" sz="2800" b="1" dirty="0">
              <a:latin typeface="+mj-lt"/>
            </a:endParaRPr>
          </a:p>
          <a:p>
            <a:pPr marL="0" indent="0">
              <a:buNone/>
            </a:pPr>
            <a:endParaRPr lang="it-IT" sz="1800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xmlns="" id="{1AF20C44-8CD1-C444-9F51-4DE87F4238B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8537" y="1637744"/>
            <a:ext cx="6254189" cy="4636726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xmlns="" id="{E64AC93A-104E-F44E-909C-6F3868A284C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59256" y="6068106"/>
            <a:ext cx="4632744" cy="722538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xmlns="" id="{461621E8-D9ED-8E4D-9296-E64090E2850F}"/>
              </a:ext>
            </a:extLst>
          </p:cNvPr>
          <p:cNvSpPr txBox="1"/>
          <p:nvPr/>
        </p:nvSpPr>
        <p:spPr>
          <a:xfrm>
            <a:off x="7059506" y="2091586"/>
            <a:ext cx="454305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/>
              <a:t>Calcolatore effettivo dal 26/05/22 negli USA, in base ai parametri preoperatori stima il rischio di eventuali </a:t>
            </a:r>
            <a:r>
              <a:rPr lang="it-IT" sz="2000" dirty="0" err="1"/>
              <a:t>outcome</a:t>
            </a:r>
            <a:r>
              <a:rPr lang="it-IT" sz="2000" dirty="0"/>
              <a:t> sfavorevoli (come complicanze ed il decesso), le chances di eventuale remissione da </a:t>
            </a:r>
            <a:r>
              <a:rPr lang="it-IT" sz="2000" dirty="0" err="1"/>
              <a:t>comorbidità</a:t>
            </a:r>
            <a:r>
              <a:rPr lang="it-IT" sz="2000" dirty="0"/>
              <a:t> </a:t>
            </a:r>
            <a:r>
              <a:rPr lang="it-IT" sz="2000" dirty="0" err="1"/>
              <a:t>pre</a:t>
            </a:r>
            <a:r>
              <a:rPr lang="it-IT" sz="2000" dirty="0"/>
              <a:t>-intervento, e la percentuale di calo ponderale postoperatorio.</a:t>
            </a:r>
          </a:p>
        </p:txBody>
      </p:sp>
    </p:spTree>
    <p:extLst>
      <p:ext uri="{BB962C8B-B14F-4D97-AF65-F5344CB8AC3E}">
        <p14:creationId xmlns:p14="http://schemas.microsoft.com/office/powerpoint/2010/main" xmlns="" val="7993184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xmlns="" id="{7F1CCB64-8231-435F-87C9-78C908E3938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/>
              <a:t>Grazie</a:t>
            </a:r>
          </a:p>
        </p:txBody>
      </p:sp>
    </p:spTree>
    <p:extLst>
      <p:ext uri="{BB962C8B-B14F-4D97-AF65-F5344CB8AC3E}">
        <p14:creationId xmlns:p14="http://schemas.microsoft.com/office/powerpoint/2010/main" xmlns="" val="17455455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2282" y="280087"/>
            <a:ext cx="9000000" cy="6382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E42C66E7-8C93-B74D-BD8F-87DCAA84330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248929" y="294374"/>
            <a:ext cx="8134350" cy="635000"/>
          </a:xfrm>
        </p:spPr>
        <p:txBody>
          <a:bodyPr>
            <a:normAutofit/>
          </a:bodyPr>
          <a:lstStyle/>
          <a:p>
            <a:pPr algn="ctr"/>
            <a:r>
              <a:rPr lang="it-IT" sz="2800" b="1" dirty="0">
                <a:latin typeface="+mj-lt"/>
              </a:rPr>
              <a:t>COUNSELLING PREOPERATORIO IN LETTERATURA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D890BF98-0E36-7346-836C-8DFE892B6BA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30669" y="6131605"/>
            <a:ext cx="4632744" cy="722538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F356DEE5-67C3-4440-9331-5714A4B34B1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92579" y="1117223"/>
            <a:ext cx="3187535" cy="2301574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xmlns="" id="{EBE76849-56C3-0D45-99A0-DA24D571358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76313" y="1241003"/>
            <a:ext cx="5040924" cy="1971635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xmlns="" id="{0244E791-2F8D-E143-8C64-8BD9624ED35C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87388" y="3936700"/>
            <a:ext cx="3406108" cy="1278308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xmlns="" id="{D9D75FBB-6A7C-2442-8A0F-E6CB14B7D747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043850" y="4172536"/>
            <a:ext cx="3864988" cy="1129578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xmlns="" id="{01EBC5A2-561E-BD4B-A9DE-F421AF5AE1D4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959192" y="3982460"/>
            <a:ext cx="3355220" cy="1278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60646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C91EA6C6-3798-B049-BB02-1D9B9D3F774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16692" y="645512"/>
            <a:ext cx="10903164" cy="64611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t-IT" sz="2800" b="1" dirty="0">
                <a:latin typeface="+mj-lt"/>
              </a:rPr>
              <a:t>COUNSELLING PREOPERATORIO IN CHIRURGIA BARIATRICA IN LETTERATURA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32C95B2A-2D1D-9E44-9D67-8A1527F71EB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9256" y="6135462"/>
            <a:ext cx="4632744" cy="722538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85F9427B-E831-DE40-9041-17DFAFD6686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3875" y="1569799"/>
            <a:ext cx="8524876" cy="1089502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xmlns="" id="{9912060B-4B7A-B741-997B-DED2959DAFA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78073" y="2659301"/>
            <a:ext cx="9018640" cy="1062292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xmlns="" id="{07745AAB-00C5-5D4C-8F3B-36CC70D10D3A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3875" y="4048709"/>
            <a:ext cx="9018640" cy="899864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xmlns="" id="{B279E586-E6F5-134C-A2A1-513C2E9DF603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554238" y="5073170"/>
            <a:ext cx="9018637" cy="899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485707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20019F5A-A60F-B543-B521-2C77DF0FABC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308265" y="296607"/>
            <a:ext cx="4962525" cy="848454"/>
          </a:xfrm>
        </p:spPr>
        <p:txBody>
          <a:bodyPr>
            <a:normAutofit fontScale="90000"/>
          </a:bodyPr>
          <a:lstStyle/>
          <a:p>
            <a:pPr algn="ctr"/>
            <a:r>
              <a:rPr lang="it-IT" dirty="0">
                <a:latin typeface="+mj-lt"/>
              </a:rPr>
              <a:t>PROTOCOLLO ERABS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4E8C02FE-5EE6-D440-AD2D-8AA6263E49D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54886" y="6131606"/>
            <a:ext cx="4632744" cy="722538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xmlns="" id="{74017973-18DA-C047-986A-0F5EE62270B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58533" y="1356064"/>
            <a:ext cx="4632744" cy="5328649"/>
          </a:xfrm>
          <a:prstGeom prst="rect">
            <a:avLst/>
          </a:prstGeom>
        </p:spPr>
      </p:pic>
      <p:sp>
        <p:nvSpPr>
          <p:cNvPr id="3" name="Ovale 2">
            <a:extLst>
              <a:ext uri="{FF2B5EF4-FFF2-40B4-BE49-F238E27FC236}">
                <a16:creationId xmlns:a16="http://schemas.microsoft.com/office/drawing/2014/main" xmlns="" id="{D130F948-9768-C742-83EC-DF2072FF28F1}"/>
              </a:ext>
            </a:extLst>
          </p:cNvPr>
          <p:cNvSpPr/>
          <p:nvPr/>
        </p:nvSpPr>
        <p:spPr>
          <a:xfrm>
            <a:off x="2049517" y="1356064"/>
            <a:ext cx="2735046" cy="407792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xmlns="" id="{9BF2C45F-C473-C145-BC41-08E96563096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40625" y="2328862"/>
            <a:ext cx="3454400" cy="194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49683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60F05483-66D0-7441-8FB0-F0101818CCC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9256" y="6135462"/>
            <a:ext cx="4632744" cy="722538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39D33B87-0B4C-6D44-B30D-D24D8D258FA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0037" y="0"/>
            <a:ext cx="6887744" cy="6596969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xmlns="" id="{047CCF93-FFBD-154E-88DE-A95981872E3E}"/>
              </a:ext>
            </a:extLst>
          </p:cNvPr>
          <p:cNvSpPr txBox="1"/>
          <p:nvPr/>
        </p:nvSpPr>
        <p:spPr>
          <a:xfrm>
            <a:off x="7443789" y="643622"/>
            <a:ext cx="4300537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it-IT" sz="2400" dirty="0"/>
              <a:t>To </a:t>
            </a:r>
            <a:r>
              <a:rPr lang="it-IT" sz="2400" dirty="0" err="1"/>
              <a:t>counsel</a:t>
            </a:r>
            <a:r>
              <a:rPr lang="it-IT" sz="2400" dirty="0"/>
              <a:t>: consigliare</a:t>
            </a:r>
          </a:p>
          <a:p>
            <a:pPr marL="342900" indent="-342900">
              <a:buFontTx/>
              <a:buChar char="-"/>
            </a:pPr>
            <a:r>
              <a:rPr lang="it-IT" sz="2400" dirty="0"/>
              <a:t>Attività che tende a migliorare la qualità di vita dei pazienti</a:t>
            </a:r>
          </a:p>
          <a:p>
            <a:pPr marL="342900" indent="-342900">
              <a:buFontTx/>
              <a:buChar char="-"/>
            </a:pPr>
            <a:r>
              <a:rPr lang="it-IT" sz="2400" dirty="0"/>
              <a:t>Educazione terapeutica</a:t>
            </a:r>
          </a:p>
          <a:p>
            <a:pPr marL="342900" indent="-342900">
              <a:buFontTx/>
              <a:buChar char="-"/>
            </a:pPr>
            <a:r>
              <a:rPr lang="it-IT" sz="2400" dirty="0"/>
              <a:t>Atteggiamenti attivi e propositivi</a:t>
            </a:r>
          </a:p>
          <a:p>
            <a:pPr marL="342900" indent="-342900">
              <a:buFontTx/>
              <a:buChar char="-"/>
            </a:pPr>
            <a:r>
              <a:rPr lang="it-IT" sz="2400" dirty="0"/>
              <a:t>Favorire il ruolo del paziente nel preoperatorio</a:t>
            </a:r>
          </a:p>
          <a:p>
            <a:pPr marL="342900" indent="-342900">
              <a:buFontTx/>
              <a:buChar char="-"/>
            </a:pPr>
            <a:r>
              <a:rPr lang="it-IT" sz="2400" dirty="0"/>
              <a:t>Maggiore motivazione</a:t>
            </a:r>
          </a:p>
          <a:p>
            <a:pPr marL="342900" indent="-342900">
              <a:buFontTx/>
              <a:buChar char="-"/>
            </a:pPr>
            <a:r>
              <a:rPr lang="it-IT" sz="2400" dirty="0"/>
              <a:t>Finalità di migliorare il decorso e ridurre i tempi di recupero</a:t>
            </a:r>
          </a:p>
          <a:p>
            <a:pPr marL="342900" indent="-342900">
              <a:buFontTx/>
              <a:buChar char="-"/>
            </a:pPr>
            <a:r>
              <a:rPr lang="it-IT" sz="2400" dirty="0"/>
              <a:t>Riduzione dolore postoperatorio e PONV</a:t>
            </a:r>
          </a:p>
          <a:p>
            <a:pPr marL="342900" indent="-342900">
              <a:buFontTx/>
              <a:buChar char="-"/>
            </a:pP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xmlns="" val="34919751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contenuto 5">
            <a:extLst>
              <a:ext uri="{FF2B5EF4-FFF2-40B4-BE49-F238E27FC236}">
                <a16:creationId xmlns:a16="http://schemas.microsoft.com/office/drawing/2014/main" xmlns="" id="{73D5A6A3-A6AF-D24B-BD2F-73D13447799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021492" y="1290638"/>
            <a:ext cx="10321925" cy="3435350"/>
          </a:xfrm>
        </p:spPr>
        <p:txBody>
          <a:bodyPr/>
          <a:lstStyle/>
          <a:p>
            <a:r>
              <a:rPr lang="it-IT" dirty="0" err="1"/>
              <a:t>Preoperative</a:t>
            </a:r>
            <a:r>
              <a:rPr lang="it-IT" dirty="0"/>
              <a:t> </a:t>
            </a:r>
            <a:r>
              <a:rPr lang="it-IT" dirty="0" err="1"/>
              <a:t>counseling</a:t>
            </a:r>
            <a:r>
              <a:rPr lang="it-IT" dirty="0"/>
              <a:t> nel paziente </a:t>
            </a:r>
            <a:r>
              <a:rPr lang="it-IT" dirty="0" err="1"/>
              <a:t>bariatrico</a:t>
            </a:r>
            <a:r>
              <a:rPr lang="it-IT" dirty="0"/>
              <a:t> con disturbi psichiatrici </a:t>
            </a:r>
            <a:r>
              <a:rPr lang="it-IT" dirty="0">
                <a:sym typeface="Wingdings" pitchFamily="2" charset="2"/>
              </a:rPr>
              <a:t> riduzione disturbi </a:t>
            </a:r>
            <a:r>
              <a:rPr lang="it-IT" dirty="0" err="1">
                <a:sym typeface="Wingdings" pitchFamily="2" charset="2"/>
              </a:rPr>
              <a:t>binge</a:t>
            </a:r>
            <a:r>
              <a:rPr lang="it-IT" dirty="0">
                <a:sym typeface="Wingdings" pitchFamily="2" charset="2"/>
              </a:rPr>
              <a:t> </a:t>
            </a:r>
            <a:r>
              <a:rPr lang="it-IT" dirty="0" err="1">
                <a:sym typeface="Wingdings" pitchFamily="2" charset="2"/>
              </a:rPr>
              <a:t>eating</a:t>
            </a:r>
            <a:r>
              <a:rPr lang="it-IT" dirty="0">
                <a:sym typeface="Wingdings" pitchFamily="2" charset="2"/>
              </a:rPr>
              <a:t> e disturbi depressivi</a:t>
            </a:r>
          </a:p>
          <a:p>
            <a:r>
              <a:rPr lang="it-IT" dirty="0">
                <a:sym typeface="Wingdings" pitchFamily="2" charset="2"/>
              </a:rPr>
              <a:t>Tecniche per valutare le </a:t>
            </a:r>
            <a:r>
              <a:rPr lang="it-IT" dirty="0" err="1">
                <a:sym typeface="Wingdings" pitchFamily="2" charset="2"/>
              </a:rPr>
              <a:t>problem</a:t>
            </a:r>
            <a:r>
              <a:rPr lang="it-IT" dirty="0">
                <a:sym typeface="Wingdings" pitchFamily="2" charset="2"/>
              </a:rPr>
              <a:t> </a:t>
            </a:r>
            <a:r>
              <a:rPr lang="it-IT" dirty="0" err="1">
                <a:sym typeface="Wingdings" pitchFamily="2" charset="2"/>
              </a:rPr>
              <a:t>solving</a:t>
            </a:r>
            <a:r>
              <a:rPr lang="it-IT" dirty="0">
                <a:sym typeface="Wingdings" pitchFamily="2" charset="2"/>
              </a:rPr>
              <a:t> </a:t>
            </a:r>
            <a:r>
              <a:rPr lang="it-IT" dirty="0" err="1">
                <a:sym typeface="Wingdings" pitchFamily="2" charset="2"/>
              </a:rPr>
              <a:t>skills</a:t>
            </a:r>
            <a:r>
              <a:rPr lang="it-IT" dirty="0">
                <a:sym typeface="Wingdings" pitchFamily="2" charset="2"/>
              </a:rPr>
              <a:t> </a:t>
            </a:r>
          </a:p>
          <a:p>
            <a:r>
              <a:rPr lang="it-IT" dirty="0">
                <a:sym typeface="Wingdings" pitchFamily="2" charset="2"/>
              </a:rPr>
              <a:t>Tecniche per riduzione stress (es yoga o esercizi di «</a:t>
            </a:r>
            <a:r>
              <a:rPr lang="it-IT" dirty="0" err="1">
                <a:sym typeface="Wingdings" pitchFamily="2" charset="2"/>
              </a:rPr>
              <a:t>mindfulness</a:t>
            </a:r>
            <a:r>
              <a:rPr lang="it-IT" dirty="0">
                <a:sym typeface="Wingdings" pitchFamily="2" charset="2"/>
              </a:rPr>
              <a:t>»)</a:t>
            </a:r>
          </a:p>
          <a:p>
            <a:r>
              <a:rPr lang="it-IT" dirty="0">
                <a:sym typeface="Wingdings" pitchFamily="2" charset="2"/>
              </a:rPr>
              <a:t>Introduzione di diario per documentare i pasti ed eventuale esercizio fisico</a:t>
            </a:r>
          </a:p>
          <a:p>
            <a:r>
              <a:rPr lang="it-IT" dirty="0">
                <a:sym typeface="Wingdings" pitchFamily="2" charset="2"/>
              </a:rPr>
              <a:t>Dialogo con paziente ex </a:t>
            </a:r>
            <a:r>
              <a:rPr lang="it-IT" dirty="0" err="1">
                <a:sym typeface="Wingdings" pitchFamily="2" charset="2"/>
              </a:rPr>
              <a:t>bariatrico</a:t>
            </a:r>
            <a:endParaRPr lang="it-IT" dirty="0">
              <a:sym typeface="Wingdings" pitchFamily="2" charset="2"/>
            </a:endParaRPr>
          </a:p>
          <a:p>
            <a:endParaRPr lang="it-IT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xmlns="" id="{459DA9D7-FFC8-4040-AFC7-7CDBBC69A37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9256" y="6135462"/>
            <a:ext cx="4632744" cy="722538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xmlns="" id="{183C9587-53DF-5242-AC22-637762EF2BF4}"/>
              </a:ext>
            </a:extLst>
          </p:cNvPr>
          <p:cNvSpPr txBox="1"/>
          <p:nvPr/>
        </p:nvSpPr>
        <p:spPr>
          <a:xfrm>
            <a:off x="442913" y="514350"/>
            <a:ext cx="10979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latin typeface="+mj-lt"/>
              </a:rPr>
              <a:t>COUNSELLING PREOPERATORIO IN CHIRURGIA BARIATRICA</a:t>
            </a:r>
            <a:endParaRPr lang="it-IT" sz="2800" dirty="0">
              <a:latin typeface="+mj-lt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1DF6589E-C44C-C14F-B41C-097E9FC67D1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9144" y="5240194"/>
            <a:ext cx="7005080" cy="895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505610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E5B8F154-7622-8244-B710-EFA325A6814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35459" y="1210961"/>
            <a:ext cx="10272584" cy="3674077"/>
          </a:xfrm>
        </p:spPr>
        <p:txBody>
          <a:bodyPr>
            <a:normAutofit fontScale="92500" lnSpcReduction="10000"/>
          </a:bodyPr>
          <a:lstStyle/>
          <a:p>
            <a:pPr>
              <a:buFontTx/>
              <a:buChar char="-"/>
            </a:pPr>
            <a:r>
              <a:rPr lang="it-IT" sz="2400" dirty="0" smtClean="0"/>
              <a:t>Team </a:t>
            </a:r>
            <a:r>
              <a:rPr lang="it-IT" sz="2400" dirty="0"/>
              <a:t>multidisciplinare: chirurgo, dietista, psicologo, endoscopista se necessario, (</a:t>
            </a:r>
            <a:r>
              <a:rPr lang="it-IT" sz="2400" dirty="0" err="1"/>
              <a:t>ev</a:t>
            </a:r>
            <a:r>
              <a:rPr lang="it-IT" sz="2400" dirty="0"/>
              <a:t> endocrinologo, pneumologo, cardiologo..)</a:t>
            </a:r>
          </a:p>
          <a:p>
            <a:pPr>
              <a:buFontTx/>
              <a:buChar char="-"/>
            </a:pPr>
            <a:r>
              <a:rPr lang="it-IT" sz="2400" dirty="0" err="1"/>
              <a:t>Assessment</a:t>
            </a:r>
            <a:r>
              <a:rPr lang="it-IT" sz="2400" dirty="0"/>
              <a:t> metabolico (emocromo, </a:t>
            </a:r>
            <a:r>
              <a:rPr lang="it-IT" sz="2400" dirty="0" err="1"/>
              <a:t>Hb</a:t>
            </a:r>
            <a:r>
              <a:rPr lang="it-IT" sz="2400" dirty="0"/>
              <a:t> </a:t>
            </a:r>
            <a:r>
              <a:rPr lang="it-IT" sz="2400" dirty="0" err="1"/>
              <a:t>glicata</a:t>
            </a:r>
            <a:r>
              <a:rPr lang="it-IT" sz="2400" dirty="0"/>
              <a:t>, assetto lipidico, </a:t>
            </a:r>
            <a:r>
              <a:rPr lang="it-IT" sz="2400" dirty="0" err="1"/>
              <a:t>vit</a:t>
            </a:r>
            <a:r>
              <a:rPr lang="it-IT" sz="2400" dirty="0"/>
              <a:t> B12, acido folico, </a:t>
            </a:r>
            <a:r>
              <a:rPr lang="it-IT" sz="2400" dirty="0" err="1"/>
              <a:t>vit</a:t>
            </a:r>
            <a:r>
              <a:rPr lang="it-IT" sz="2400" dirty="0"/>
              <a:t> D, analisi urine e studi coagulazione se necessario)</a:t>
            </a:r>
          </a:p>
          <a:p>
            <a:pPr>
              <a:buFontTx/>
              <a:buChar char="-"/>
            </a:pPr>
            <a:r>
              <a:rPr lang="it-IT" sz="2400" dirty="0"/>
              <a:t>Dettagliata anamnesi (eventuali </a:t>
            </a:r>
            <a:r>
              <a:rPr lang="it-IT" sz="2400" dirty="0" err="1"/>
              <a:t>failure</a:t>
            </a:r>
            <a:r>
              <a:rPr lang="it-IT" sz="2400" dirty="0"/>
              <a:t> di precedenti diete ed il motivo)</a:t>
            </a:r>
          </a:p>
          <a:p>
            <a:pPr>
              <a:buFontTx/>
              <a:buChar char="-"/>
            </a:pPr>
            <a:r>
              <a:rPr lang="it-IT" sz="2400" dirty="0" err="1"/>
              <a:t>Assessment</a:t>
            </a:r>
            <a:r>
              <a:rPr lang="it-IT" sz="2400" dirty="0"/>
              <a:t> psicologico e comportamentale</a:t>
            </a:r>
          </a:p>
          <a:p>
            <a:pPr>
              <a:buFontTx/>
              <a:buChar char="-"/>
            </a:pPr>
            <a:r>
              <a:rPr lang="it-IT" sz="2400" dirty="0"/>
              <a:t>Importanza dell’</a:t>
            </a:r>
            <a:r>
              <a:rPr lang="it-IT" sz="2400" dirty="0" err="1"/>
              <a:t>immunonutrizione</a:t>
            </a:r>
            <a:r>
              <a:rPr lang="it-IT" sz="2400" dirty="0"/>
              <a:t> (il paziente </a:t>
            </a:r>
            <a:r>
              <a:rPr lang="it-IT" sz="2400" dirty="0" err="1"/>
              <a:t>bariatrico</a:t>
            </a:r>
            <a:r>
              <a:rPr lang="it-IT" sz="2400" dirty="0"/>
              <a:t> è un paziente </a:t>
            </a:r>
            <a:r>
              <a:rPr lang="it-IT" sz="2400" u="sng" dirty="0"/>
              <a:t>malnutrito</a:t>
            </a:r>
            <a:r>
              <a:rPr lang="it-IT" sz="2400" dirty="0"/>
              <a:t>)</a:t>
            </a:r>
          </a:p>
          <a:p>
            <a:pPr>
              <a:buFontTx/>
              <a:buChar char="-"/>
            </a:pPr>
            <a:r>
              <a:rPr lang="it-IT" sz="2400" b="1" dirty="0"/>
              <a:t>PREOPERATIVE COUNSELING </a:t>
            </a:r>
          </a:p>
          <a:p>
            <a:pPr marL="0" indent="0">
              <a:buNone/>
            </a:pPr>
            <a:endParaRPr lang="it-IT" sz="2400" dirty="0"/>
          </a:p>
          <a:p>
            <a:endParaRPr lang="it-IT" dirty="0"/>
          </a:p>
          <a:p>
            <a:pPr marL="0" indent="0">
              <a:buNone/>
            </a:pPr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1D8228F4-E252-B249-A6D0-7A02B43F3A4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9256" y="5977126"/>
            <a:ext cx="4632744" cy="722538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CF004615-3BF1-134C-912D-CB3DA878194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32173" y="4207409"/>
            <a:ext cx="3299768" cy="1657932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2339546" y="395416"/>
            <a:ext cx="6310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smtClean="0">
                <a:latin typeface="+mj-lt"/>
              </a:rPr>
              <a:t>PREOPERATIVE ASSESSMENT</a:t>
            </a:r>
            <a:endParaRPr lang="it-IT" sz="28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006167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A147F58C-8254-834B-B7B8-C5B95FF575B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91978" y="478824"/>
            <a:ext cx="11087100" cy="1666875"/>
          </a:xfrm>
        </p:spPr>
        <p:txBody>
          <a:bodyPr>
            <a:normAutofit/>
          </a:bodyPr>
          <a:lstStyle/>
          <a:p>
            <a:r>
              <a:rPr lang="it-IT" sz="3200" b="1" dirty="0">
                <a:latin typeface="+mj-lt"/>
              </a:rPr>
              <a:t>- Team multidisciplinare: chirurgo, dietista, psicologo, endoscopista se necessario, (</a:t>
            </a:r>
            <a:r>
              <a:rPr lang="it-IT" sz="3200" b="1" dirty="0" err="1">
                <a:latin typeface="+mj-lt"/>
              </a:rPr>
              <a:t>ev</a:t>
            </a:r>
            <a:r>
              <a:rPr lang="it-IT" sz="3200" b="1" dirty="0">
                <a:latin typeface="+mj-lt"/>
              </a:rPr>
              <a:t> endocrinologo, pneumologo, cardiologo..)</a:t>
            </a:r>
            <a:r>
              <a:rPr lang="it-IT" dirty="0"/>
              <a:t/>
            </a:r>
            <a:br>
              <a:rPr lang="it-IT" dirty="0"/>
            </a:b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05A0F016-7978-2D49-9D87-F8749C9503E6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16692" y="2207741"/>
            <a:ext cx="9502346" cy="3425525"/>
          </a:xfrm>
        </p:spPr>
        <p:txBody>
          <a:bodyPr/>
          <a:lstStyle/>
          <a:p>
            <a:r>
              <a:rPr lang="it-IT" dirty="0"/>
              <a:t>Chirurgo: quale intervento</a:t>
            </a:r>
          </a:p>
          <a:p>
            <a:r>
              <a:rPr lang="it-IT" dirty="0"/>
              <a:t>Dietista: dieta </a:t>
            </a:r>
            <a:r>
              <a:rPr lang="it-IT" dirty="0" err="1"/>
              <a:t>perioperatoria</a:t>
            </a:r>
            <a:r>
              <a:rPr lang="it-IT" dirty="0"/>
              <a:t> (</a:t>
            </a:r>
            <a:r>
              <a:rPr lang="it-IT" b="1" dirty="0"/>
              <a:t>cheto</a:t>
            </a:r>
            <a:r>
              <a:rPr lang="it-IT" dirty="0"/>
              <a:t>, </a:t>
            </a:r>
            <a:r>
              <a:rPr lang="it-IT" dirty="0" err="1"/>
              <a:t>low</a:t>
            </a:r>
            <a:r>
              <a:rPr lang="it-IT" dirty="0"/>
              <a:t>-calorie, </a:t>
            </a:r>
            <a:r>
              <a:rPr lang="it-IT" dirty="0" err="1"/>
              <a:t>low-fat</a:t>
            </a:r>
            <a:r>
              <a:rPr lang="it-IT" dirty="0"/>
              <a:t>, </a:t>
            </a:r>
            <a:r>
              <a:rPr lang="it-IT" dirty="0" err="1"/>
              <a:t>low-glycemic</a:t>
            </a:r>
            <a:r>
              <a:rPr lang="it-IT" dirty="0"/>
              <a:t>, </a:t>
            </a:r>
            <a:r>
              <a:rPr lang="it-IT" dirty="0" err="1"/>
              <a:t>macronutrient</a:t>
            </a:r>
            <a:r>
              <a:rPr lang="it-IT" dirty="0"/>
              <a:t>, moderate </a:t>
            </a:r>
            <a:r>
              <a:rPr lang="it-IT" dirty="0" err="1"/>
              <a:t>protein</a:t>
            </a:r>
            <a:r>
              <a:rPr lang="it-IT" dirty="0"/>
              <a:t>, </a:t>
            </a:r>
            <a:r>
              <a:rPr lang="it-IT" dirty="0" err="1"/>
              <a:t>mediterranean</a:t>
            </a:r>
            <a:r>
              <a:rPr lang="it-IT" dirty="0"/>
              <a:t>…)</a:t>
            </a:r>
          </a:p>
          <a:p>
            <a:r>
              <a:rPr lang="it-IT" dirty="0"/>
              <a:t>Endoscopista: sempre EGDS preoperatoria! (ricerca HP, ernia </a:t>
            </a:r>
            <a:r>
              <a:rPr lang="it-IT" dirty="0" err="1"/>
              <a:t>jatale</a:t>
            </a:r>
            <a:r>
              <a:rPr lang="it-IT" dirty="0"/>
              <a:t>, esofagite con gradi Los Angeles)</a:t>
            </a:r>
          </a:p>
          <a:p>
            <a:r>
              <a:rPr lang="it-IT" dirty="0"/>
              <a:t>Valutazioni specialistiche (endocrinologiche, OSAS, BPCO, patologie interstiziali, cardiopatie, </a:t>
            </a:r>
            <a:r>
              <a:rPr lang="it-IT" dirty="0" err="1"/>
              <a:t>valvulopatie</a:t>
            </a:r>
            <a:r>
              <a:rPr lang="it-IT" dirty="0"/>
              <a:t>, scompenso cardiaco…)</a:t>
            </a:r>
          </a:p>
          <a:p>
            <a:pPr marL="0" indent="0">
              <a:buNone/>
            </a:pPr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DA6046DE-A53B-BC4B-B6A9-E1D2DCDAA70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9256" y="5977126"/>
            <a:ext cx="4632744" cy="722538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xmlns="" id="{15F1E861-EB02-E248-B4C3-541C8105178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804235" y="1061057"/>
            <a:ext cx="1435008" cy="1435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572969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00FEFAC1-6A48-644E-8033-0607A2DC20D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01663" y="282317"/>
            <a:ext cx="10980737" cy="1208731"/>
          </a:xfrm>
        </p:spPr>
        <p:txBody>
          <a:bodyPr>
            <a:normAutofit/>
          </a:bodyPr>
          <a:lstStyle/>
          <a:p>
            <a:r>
              <a:rPr lang="it-IT" sz="3200" b="1" dirty="0">
                <a:latin typeface="+mj-lt"/>
              </a:rPr>
              <a:t>- </a:t>
            </a:r>
            <a:r>
              <a:rPr lang="it-IT" sz="3200" b="1" dirty="0" err="1">
                <a:latin typeface="+mj-lt"/>
              </a:rPr>
              <a:t>Assessment</a:t>
            </a:r>
            <a:r>
              <a:rPr lang="it-IT" sz="3200" b="1" dirty="0">
                <a:latin typeface="+mj-lt"/>
              </a:rPr>
              <a:t> metabolico (emocromo, </a:t>
            </a:r>
            <a:r>
              <a:rPr lang="it-IT" sz="3200" b="1" dirty="0" err="1">
                <a:latin typeface="+mj-lt"/>
              </a:rPr>
              <a:t>Hb</a:t>
            </a:r>
            <a:r>
              <a:rPr lang="it-IT" sz="3200" b="1" dirty="0">
                <a:latin typeface="+mj-lt"/>
              </a:rPr>
              <a:t> </a:t>
            </a:r>
            <a:r>
              <a:rPr lang="it-IT" sz="3200" b="1" dirty="0" err="1">
                <a:latin typeface="+mj-lt"/>
              </a:rPr>
              <a:t>glicata</a:t>
            </a:r>
            <a:r>
              <a:rPr lang="it-IT" sz="3200" b="1" dirty="0">
                <a:latin typeface="+mj-lt"/>
              </a:rPr>
              <a:t>, assetto lipidico, </a:t>
            </a:r>
            <a:r>
              <a:rPr lang="it-IT" sz="3200" b="1" dirty="0" err="1">
                <a:latin typeface="+mj-lt"/>
              </a:rPr>
              <a:t>vit</a:t>
            </a:r>
            <a:r>
              <a:rPr lang="it-IT" sz="3200" b="1" dirty="0">
                <a:latin typeface="+mj-lt"/>
              </a:rPr>
              <a:t> B12, acido folico, </a:t>
            </a:r>
            <a:r>
              <a:rPr lang="it-IT" sz="3200" b="1" dirty="0" err="1">
                <a:latin typeface="+mj-lt"/>
              </a:rPr>
              <a:t>vit</a:t>
            </a:r>
            <a:r>
              <a:rPr lang="it-IT" sz="3200" b="1" dirty="0">
                <a:latin typeface="+mj-lt"/>
              </a:rPr>
              <a:t> D, analisi urine, </a:t>
            </a:r>
            <a:r>
              <a:rPr lang="it-IT" sz="3200" b="1" dirty="0" err="1">
                <a:latin typeface="+mj-lt"/>
              </a:rPr>
              <a:t>ev</a:t>
            </a:r>
            <a:r>
              <a:rPr lang="it-IT" sz="3200" b="1" dirty="0">
                <a:latin typeface="+mj-lt"/>
              </a:rPr>
              <a:t> studi coagulazione)</a:t>
            </a:r>
            <a:endParaRPr lang="it-IT" sz="3200" dirty="0">
              <a:latin typeface="+mj-lt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EC4C6836-64F4-B144-B1C3-EAAFD5D318A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91978" y="1886465"/>
            <a:ext cx="9275935" cy="2553644"/>
          </a:xfrm>
        </p:spPr>
        <p:txBody>
          <a:bodyPr/>
          <a:lstStyle/>
          <a:p>
            <a:r>
              <a:rPr lang="it-IT" dirty="0"/>
              <a:t>Valutazione ematologica se necessaria</a:t>
            </a:r>
          </a:p>
          <a:p>
            <a:r>
              <a:rPr lang="it-IT" dirty="0"/>
              <a:t>Compenso glicemico</a:t>
            </a:r>
          </a:p>
          <a:p>
            <a:r>
              <a:rPr lang="it-IT" dirty="0"/>
              <a:t>Sindrome metabolica</a:t>
            </a:r>
          </a:p>
          <a:p>
            <a:r>
              <a:rPr lang="it-IT" dirty="0"/>
              <a:t>Eventuale </a:t>
            </a:r>
            <a:r>
              <a:rPr lang="it-IT" dirty="0" err="1"/>
              <a:t>sindr</a:t>
            </a:r>
            <a:r>
              <a:rPr lang="it-IT" dirty="0"/>
              <a:t>. malassorbimento </a:t>
            </a:r>
          </a:p>
          <a:p>
            <a:r>
              <a:rPr lang="it-IT" dirty="0"/>
              <a:t>Studio </a:t>
            </a:r>
            <a:r>
              <a:rPr lang="it-IT" dirty="0" err="1"/>
              <a:t>trombofilico</a:t>
            </a:r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B4AEAFB4-0073-034A-8017-84FF12AE100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9256" y="5977126"/>
            <a:ext cx="4632744" cy="722538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xmlns="" id="{19FB818A-19CC-2343-8265-8F65729EDBB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408235" y="1648379"/>
            <a:ext cx="2532042" cy="2532042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xmlns="" id="{0C2FC361-8763-F84D-B2E7-1E5F97EFF4B8}"/>
              </a:ext>
            </a:extLst>
          </p:cNvPr>
          <p:cNvSpPr txBox="1"/>
          <p:nvPr/>
        </p:nvSpPr>
        <p:spPr>
          <a:xfrm>
            <a:off x="704850" y="4918618"/>
            <a:ext cx="99683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Ecografia addome completo: colelitiasi, NAFLD, alterazioni organi parenchimali</a:t>
            </a:r>
          </a:p>
        </p:txBody>
      </p:sp>
    </p:spTree>
    <p:extLst>
      <p:ext uri="{BB962C8B-B14F-4D97-AF65-F5344CB8AC3E}">
        <p14:creationId xmlns:p14="http://schemas.microsoft.com/office/powerpoint/2010/main" xmlns="" val="433169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RetrospectVTI">
  <a:themeElements>
    <a:clrScheme name="Blu caldo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Retrospect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_42167526_TF33476885.potx" id="{67A3B757-088A-4997-AD47-EBBB609AAF73}" vid="{61F4B085-7BC3-43AB-AFF0-C8B68BB76BF9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fa6e671f1cd7e4d96ff9652be322dd5e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4e2496f70b101db0b8013f30a071bbf7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4E879E6-8FFE-4154-8F2A-F7518B89B376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7E0A2CB4-6869-426F-8BC4-A32C90CBE26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941CA7C-A0BF-44EF-B2E5-7539C3B9B0B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Presentazione classica per assemblea generale aziendale</Template>
  <TotalTime>70</TotalTime>
  <Words>657</Words>
  <Application>Microsoft Office PowerPoint</Application>
  <PresentationFormat>Personalizzato</PresentationFormat>
  <Paragraphs>66</Paragraphs>
  <Slides>15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15</vt:i4>
      </vt:variant>
    </vt:vector>
  </HeadingPairs>
  <TitlesOfParts>
    <vt:vector size="16" baseType="lpstr">
      <vt:lpstr>RetrospectVTI</vt:lpstr>
      <vt:lpstr>COUNSELING PREOPERATORIO COME PRIMO STEP DI CURA</vt:lpstr>
      <vt:lpstr>COUNSELLING PREOPERATORIO IN LETTERATURA</vt:lpstr>
      <vt:lpstr>Diapositiva 3</vt:lpstr>
      <vt:lpstr>PROTOCOLLO ERABS</vt:lpstr>
      <vt:lpstr>Diapositiva 5</vt:lpstr>
      <vt:lpstr>Diapositiva 6</vt:lpstr>
      <vt:lpstr>Diapositiva 7</vt:lpstr>
      <vt:lpstr>- Team multidisciplinare: chirurgo, dietista, psicologo, endoscopista se necessario, (ev endocrinologo, pneumologo, cardiologo..) </vt:lpstr>
      <vt:lpstr>- Assessment metabolico (emocromo, Hb glicata, assetto lipidico, vit B12, acido folico, vit D, analisi urine, ev studi coagulazione)</vt:lpstr>
      <vt:lpstr>- Dettagliata anamnesi (eventuali failure di precedenti diete ed il motivo) e valutazione psicologica (se indicato, psichiatrica)</vt:lpstr>
      <vt:lpstr>- Importanza dell’immunonutrizione (il paziente bariatrico è un paziente malnutrito)</vt:lpstr>
      <vt:lpstr>Diapositiva 12</vt:lpstr>
      <vt:lpstr>Diapositiva 13</vt:lpstr>
      <vt:lpstr>Grazie</vt:lpstr>
      <vt:lpstr>Diapositiva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Roma 29-30 aprile Primo Corso ACCADEMIA SICOB Direttori: M. De Luca - M.A. Zappa</dc:title>
  <dc:creator>Eliana Rispoli</dc:creator>
  <cp:lastModifiedBy>5323962</cp:lastModifiedBy>
  <cp:revision>23</cp:revision>
  <dcterms:created xsi:type="dcterms:W3CDTF">2022-02-27T17:36:31Z</dcterms:created>
  <dcterms:modified xsi:type="dcterms:W3CDTF">2024-04-03T12:32:11Z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